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06" r:id="rId2"/>
    <p:sldId id="282" r:id="rId3"/>
    <p:sldId id="283" r:id="rId4"/>
    <p:sldId id="389" r:id="rId5"/>
    <p:sldId id="391" r:id="rId6"/>
    <p:sldId id="287" r:id="rId7"/>
    <p:sldId id="289" r:id="rId8"/>
    <p:sldId id="392" r:id="rId9"/>
    <p:sldId id="409" r:id="rId10"/>
    <p:sldId id="410" r:id="rId11"/>
    <p:sldId id="411" r:id="rId12"/>
    <p:sldId id="422" r:id="rId13"/>
    <p:sldId id="412" r:id="rId14"/>
    <p:sldId id="413" r:id="rId15"/>
    <p:sldId id="423" r:id="rId16"/>
    <p:sldId id="414" r:id="rId17"/>
    <p:sldId id="415" r:id="rId18"/>
    <p:sldId id="416" r:id="rId19"/>
    <p:sldId id="417" r:id="rId20"/>
    <p:sldId id="424" r:id="rId21"/>
    <p:sldId id="418" r:id="rId22"/>
    <p:sldId id="419" r:id="rId23"/>
    <p:sldId id="420" r:id="rId24"/>
    <p:sldId id="421" r:id="rId25"/>
    <p:sldId id="425" r:id="rId26"/>
    <p:sldId id="319" r:id="rId27"/>
    <p:sldId id="320" r:id="rId28"/>
    <p:sldId id="321" r:id="rId29"/>
    <p:sldId id="322" r:id="rId30"/>
    <p:sldId id="323" r:id="rId31"/>
    <p:sldId id="324" r:id="rId32"/>
    <p:sldId id="286" r:id="rId33"/>
    <p:sldId id="313" r:id="rId34"/>
    <p:sldId id="408" r:id="rId35"/>
    <p:sldId id="325" r:id="rId36"/>
    <p:sldId id="328" r:id="rId37"/>
    <p:sldId id="333" r:id="rId38"/>
    <p:sldId id="330" r:id="rId39"/>
    <p:sldId id="332" r:id="rId40"/>
    <p:sldId id="314" r:id="rId41"/>
    <p:sldId id="407" r:id="rId42"/>
    <p:sldId id="281" r:id="rId43"/>
  </p:sldIdLst>
  <p:sldSz cx="9144000" cy="6858000" type="screen4x3"/>
  <p:notesSz cx="7099300" cy="10234613"/>
  <p:defaultTextStyle>
    <a:defPPr>
      <a:defRPr lang="de-DE"/>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E3"/>
    <a:srgbClr val="FFFFCC"/>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60" autoAdjust="0"/>
    <p:restoredTop sz="80406" autoAdjust="0"/>
  </p:normalViewPr>
  <p:slideViewPr>
    <p:cSldViewPr>
      <p:cViewPr>
        <p:scale>
          <a:sx n="90" d="100"/>
          <a:sy n="90" d="100"/>
        </p:scale>
        <p:origin x="-1710" y="-78"/>
      </p:cViewPr>
      <p:guideLst>
        <p:guide orient="horz" pos="4224"/>
        <p:guide orient="horz" pos="1008"/>
        <p:guide pos="2880"/>
        <p:guide pos="432"/>
        <p:guide pos="5616"/>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sorterViewPr>
    <p:cViewPr>
      <p:scale>
        <a:sx n="66" d="100"/>
        <a:sy n="66" d="100"/>
      </p:scale>
      <p:origin x="0" y="10932"/>
    </p:cViewPr>
  </p:sorterViewPr>
  <p:notesViewPr>
    <p:cSldViewPr>
      <p:cViewPr varScale="1">
        <p:scale>
          <a:sx n="80" d="100"/>
          <a:sy n="80" d="100"/>
        </p:scale>
        <p:origin x="-1974" y="-84"/>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26.xml"/><Relationship Id="rId13" Type="http://schemas.openxmlformats.org/officeDocument/2006/relationships/slide" Target="slides/slide31.xml"/><Relationship Id="rId18" Type="http://schemas.openxmlformats.org/officeDocument/2006/relationships/slide" Target="slides/slide36.xml"/><Relationship Id="rId3" Type="http://schemas.openxmlformats.org/officeDocument/2006/relationships/slide" Target="slides/slide3.xml"/><Relationship Id="rId21" Type="http://schemas.openxmlformats.org/officeDocument/2006/relationships/slide" Target="slides/slide39.xml"/><Relationship Id="rId7" Type="http://schemas.openxmlformats.org/officeDocument/2006/relationships/slide" Target="slides/slide8.xml"/><Relationship Id="rId12" Type="http://schemas.openxmlformats.org/officeDocument/2006/relationships/slide" Target="slides/slide30.xml"/><Relationship Id="rId17" Type="http://schemas.openxmlformats.org/officeDocument/2006/relationships/slide" Target="slides/slide35.xml"/><Relationship Id="rId2" Type="http://schemas.openxmlformats.org/officeDocument/2006/relationships/slide" Target="slides/slide2.xml"/><Relationship Id="rId16" Type="http://schemas.openxmlformats.org/officeDocument/2006/relationships/slide" Target="slides/slide34.xml"/><Relationship Id="rId20" Type="http://schemas.openxmlformats.org/officeDocument/2006/relationships/slide" Target="slides/slide38.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29.xml"/><Relationship Id="rId5" Type="http://schemas.openxmlformats.org/officeDocument/2006/relationships/slide" Target="slides/slide5.xml"/><Relationship Id="rId15" Type="http://schemas.openxmlformats.org/officeDocument/2006/relationships/slide" Target="slides/slide33.xml"/><Relationship Id="rId23" Type="http://schemas.openxmlformats.org/officeDocument/2006/relationships/slide" Target="slides/slide41.xml"/><Relationship Id="rId10" Type="http://schemas.openxmlformats.org/officeDocument/2006/relationships/slide" Target="slides/slide28.xml"/><Relationship Id="rId19" Type="http://schemas.openxmlformats.org/officeDocument/2006/relationships/slide" Target="slides/slide37.xml"/><Relationship Id="rId4" Type="http://schemas.openxmlformats.org/officeDocument/2006/relationships/slide" Target="slides/slide4.xml"/><Relationship Id="rId9" Type="http://schemas.openxmlformats.org/officeDocument/2006/relationships/slide" Target="slides/slide27.xml"/><Relationship Id="rId14" Type="http://schemas.openxmlformats.org/officeDocument/2006/relationships/slide" Target="slides/slide32.xml"/><Relationship Id="rId22"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spcBef>
                <a:spcPct val="0"/>
              </a:spcBef>
              <a:buFontTx/>
              <a:buNone/>
              <a:defRPr sz="1300"/>
            </a:lvl1pPr>
          </a:lstStyle>
          <a:p>
            <a:pPr>
              <a:defRPr/>
            </a:pPr>
            <a:endParaRPr lang="de-DE"/>
          </a:p>
        </p:txBody>
      </p:sp>
      <p:sp>
        <p:nvSpPr>
          <p:cNvPr id="117763" name="Rectangle 3"/>
          <p:cNvSpPr>
            <a:spLocks noGrp="1" noChangeArrowheads="1"/>
          </p:cNvSpPr>
          <p:nvPr>
            <p:ph type="dt" idx="1"/>
          </p:nvPr>
        </p:nvSpPr>
        <p:spPr bwMode="auto">
          <a:xfrm>
            <a:off x="4021294"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spcBef>
                <a:spcPct val="0"/>
              </a:spcBef>
              <a:buFontTx/>
              <a:buNone/>
              <a:defRPr sz="1300"/>
            </a:lvl1pPr>
          </a:lstStyle>
          <a:p>
            <a:pPr>
              <a:defRPr/>
            </a:pPr>
            <a:endParaRPr lang="de-DE"/>
          </a:p>
        </p:txBody>
      </p:sp>
      <p:sp>
        <p:nvSpPr>
          <p:cNvPr id="4506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17765" name="Rectangle 5"/>
          <p:cNvSpPr>
            <a:spLocks noGrp="1" noChangeArrowheads="1"/>
          </p:cNvSpPr>
          <p:nvPr>
            <p:ph type="body" sz="quarter" idx="3"/>
          </p:nvPr>
        </p:nvSpPr>
        <p:spPr bwMode="auto">
          <a:xfrm>
            <a:off x="709930" y="4861441"/>
            <a:ext cx="5679440"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17766" name="Rectangle 6"/>
          <p:cNvSpPr>
            <a:spLocks noGrp="1" noChangeArrowheads="1"/>
          </p:cNvSpPr>
          <p:nvPr>
            <p:ph type="ftr" sz="quarter" idx="4"/>
          </p:nvPr>
        </p:nvSpPr>
        <p:spPr bwMode="auto">
          <a:xfrm>
            <a:off x="0"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spcBef>
                <a:spcPct val="0"/>
              </a:spcBef>
              <a:buFontTx/>
              <a:buNone/>
              <a:defRPr sz="1300"/>
            </a:lvl1pPr>
          </a:lstStyle>
          <a:p>
            <a:pPr>
              <a:defRPr/>
            </a:pPr>
            <a:endParaRPr lang="de-DE"/>
          </a:p>
        </p:txBody>
      </p:sp>
      <p:sp>
        <p:nvSpPr>
          <p:cNvPr id="117767" name="Rectangle 7"/>
          <p:cNvSpPr>
            <a:spLocks noGrp="1" noChangeArrowheads="1"/>
          </p:cNvSpPr>
          <p:nvPr>
            <p:ph type="sldNum" sz="quarter" idx="5"/>
          </p:nvPr>
        </p:nvSpPr>
        <p:spPr bwMode="auto">
          <a:xfrm>
            <a:off x="4021294"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spcBef>
                <a:spcPct val="0"/>
              </a:spcBef>
              <a:buFontTx/>
              <a:buNone/>
              <a:defRPr sz="1300"/>
            </a:lvl1pPr>
          </a:lstStyle>
          <a:p>
            <a:pPr>
              <a:defRPr/>
            </a:pPr>
            <a:fld id="{871FC70E-1EB3-48B5-AB63-2806EC4279C9}"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C98572B-9CB1-4932-B9C6-527DB31FE01B}" type="slidenum">
              <a:rPr lang="de-DE" smtClean="0"/>
              <a:pPr/>
              <a:t>1</a:t>
            </a:fld>
            <a:endParaRPr lang="de-DE"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de-DE" smtClean="0"/>
              <a:t>Wir möchten die wesentlichen Grundkonzepte vorstellen, die helfen um das äußerst spannende und hochkomplexe Zusammenspiel von Persönlichkeit und sozialen Beziehungen zu beschreiben und zu analysieren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0189428-CE6F-4B98-AA90-CCAB191F5F62}" type="slidenum">
              <a:rPr lang="de-DE" smtClean="0"/>
              <a:pPr/>
              <a:t>26</a:t>
            </a:fld>
            <a:endParaRPr lang="de-DE"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de-DE" smtClean="0"/>
              <a:t>Wenn wir gegebene Signale haben (z.B. aggressives Verhalten von A gegenüber B und eine herablassende Reaktion von B auf A) können wir nun für die beteiligten Personen je 3 Arten von Effekten berechnen, je Person 1 Actor Effekt und 1 Partner Effekt und je Person und Interaktionspartner 1 Relationship-Effekt</a:t>
            </a:r>
          </a:p>
          <a:p>
            <a:pPr eaLnBrk="1" hangingPunct="1"/>
            <a:endParaRPr lang="de-DE" smtClean="0"/>
          </a:p>
          <a:p>
            <a:pPr eaLnBrk="1" hangingPunct="1"/>
            <a:r>
              <a:rPr lang="de-DE" smtClean="0"/>
              <a:t>Nehmen wir das erste Verhalten als eine Bsp.: A verhält sich ggüber B aggressiv – dieses Verhalten setzt sich zusammen aus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9418106-EA17-4C76-BC3F-615DAA903B27}" type="slidenum">
              <a:rPr lang="de-DE" smtClean="0"/>
              <a:pPr/>
              <a:t>27</a:t>
            </a:fld>
            <a:endParaRPr lang="de-DE"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de-DE" smtClean="0"/>
              <a:t>A‘s allgemeinem Aggressionsniveau, wie sehr B bei anderen aggressives Verhalten evoziert und wie sehr speziell A auf B aggressiv reagiert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853C20C-B552-4326-80BA-0609307CCC88}" type="slidenum">
              <a:rPr lang="de-DE" smtClean="0"/>
              <a:pPr/>
              <a:t>28</a:t>
            </a:fld>
            <a:endParaRPr lang="de-DE"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de-DE" smtClean="0"/>
              <a:t>Analog kann man die Reaktion von B betrachten, diese setzt sich zusammen aus</a:t>
            </a:r>
          </a:p>
          <a:p>
            <a:pPr eaLnBrk="1" hangingPunct="1"/>
            <a:r>
              <a:rPr lang="de-DE" smtClean="0"/>
              <a:t>Der allgemeinen Neigung von B herablassend zu reagieren, wie sehr andere allgemein herablassend auf A reagieren und wie sehr speziell B auf A herablassend reagiert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9FDCB97C-AF7A-441B-A9A4-A5B0D9423D79}" type="slidenum">
              <a:rPr lang="de-DE" smtClean="0"/>
              <a:pPr/>
              <a:t>29</a:t>
            </a:fld>
            <a:endParaRPr lang="de-DE"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de-DE" smtClean="0"/>
              <a:t>Die gleiche Berechnung von Effekten lässt sich für interpersonelle Wahrnehmungen (z.B. A hält B für eine ehrliche Person; B fühlt sich von A wertgeschätzt) machen.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C5E87AC-D328-48B9-8153-45B72BB7A509}" type="slidenum">
              <a:rPr lang="de-DE" smtClean="0"/>
              <a:pPr/>
              <a:t>30</a:t>
            </a:fld>
            <a:endParaRPr lang="de-DE"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de-DE" dirty="0" smtClean="0"/>
              <a:t>Der Ehrlichkeitseindruck von A über B setzt sich zusammen aus </a:t>
            </a:r>
            <a:r>
              <a:rPr lang="de-DE" dirty="0" err="1" smtClean="0"/>
              <a:t>A`s</a:t>
            </a:r>
            <a:r>
              <a:rPr lang="de-DE" dirty="0" smtClean="0"/>
              <a:t> allgemeinem Eindruck von anderen Personen als ehrlich, </a:t>
            </a:r>
            <a:r>
              <a:rPr lang="de-DE" dirty="0" err="1" smtClean="0"/>
              <a:t>B´s</a:t>
            </a:r>
            <a:r>
              <a:rPr lang="de-DE" dirty="0" smtClean="0"/>
              <a:t> allgemeine Wirkung auf andere als ehrliche Person und dem von diesen Haupteffekten unabhängigen spezifischen Eindruck von A über B</a:t>
            </a:r>
          </a:p>
          <a:p>
            <a:pPr eaLnBrk="1" hangingPunct="1"/>
            <a:endParaRPr 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74BBC069-7787-4C01-A250-FE9FE4AA4F22}" type="slidenum">
              <a:rPr lang="de-DE" smtClean="0"/>
              <a:pPr/>
              <a:t>31</a:t>
            </a:fld>
            <a:endParaRPr lang="de-DE"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de-DE" smtClean="0"/>
              <a:t>Das gleiche gilt wieder für den zweiten Eindruck: B`s Gefühl von A wertgeschätzt zu werden liegt an B`s allgemeinem Gefühl von anderen Personen wertgeschätzt zu werden, A‘s Tendenz bei anderen das Gefühl der Wertschätzung hervorzurufen und dem spezifisch relationalen Eindruck von B gegenüber A</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6757152-C80C-4D42-A7DB-CF03ACB4995D}" type="slidenum">
              <a:rPr lang="de-DE" smtClean="0"/>
              <a:pPr/>
              <a:t>32</a:t>
            </a:fld>
            <a:endParaRPr lang="de-DE"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de-DE" dirty="0" smtClean="0"/>
              <a:t>Unser Rahmenmodell integriert die beiden beschriebenen zentralen Punkte in der Forschung zu Persönlichkeit und sozialen Beziehungen: die Beschreibung der wichtigen beteiligten Variablen (Linsenmodell) und die Aufteilung der Variablen in Komponenten (</a:t>
            </a:r>
            <a:r>
              <a:rPr lang="de-DE" dirty="0" err="1" smtClean="0"/>
              <a:t>Social</a:t>
            </a:r>
            <a:r>
              <a:rPr lang="de-DE" dirty="0" smtClean="0"/>
              <a:t> Relations Modell)</a:t>
            </a:r>
          </a:p>
          <a:p>
            <a:pPr eaLnBrk="1" hangingPunct="1"/>
            <a:endParaRPr lang="de-DE" dirty="0" smtClean="0"/>
          </a:p>
          <a:p>
            <a:pPr eaLnBrk="1" hangingPunct="1"/>
            <a:r>
              <a:rPr lang="de-DE" dirty="0" smtClean="0"/>
              <a:t>Es lassen sich demnach immer 3 Perspektiven zum Zusammenspiel von Persönlichkeit und sozialen Beziehungen unterscheiden, die jeweils alle 3 Gruppen von Variablen beinhalten: Dispositionen, Signale und interpersonelle Wahrnehmungen</a:t>
            </a:r>
          </a:p>
          <a:p>
            <a:pPr eaLnBrk="1" hangingPunct="1"/>
            <a:endParaRPr lang="de-DE" dirty="0" smtClean="0"/>
          </a:p>
          <a:p>
            <a:pPr eaLnBrk="1" hangingPunct="1"/>
            <a:r>
              <a:rPr lang="de-DE" dirty="0" smtClean="0"/>
              <a:t>Im folgenden wird unser Rahmenmodell vorgestellt, welches alle drei Perspektiven integriert und damit ein komplettes Bild des komplexen Zusammenspiels von Persönlichkeit und sozialen Beziehungen zeichnet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2D225442-1909-402D-AF1E-A841AFECA635}" type="slidenum">
              <a:rPr lang="de-DE" smtClean="0"/>
              <a:pPr/>
              <a:t>33</a:t>
            </a:fld>
            <a:endParaRPr lang="de-DE"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de-DE" smtClean="0"/>
              <a:t>Hier sieht man zunächst die beteiligten Gruppen von Variablen inkl. der jeweiligen Komponenten</a:t>
            </a:r>
          </a:p>
          <a:p>
            <a:pPr eaLnBrk="1" hangingPunct="1"/>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57424771-FBCF-45FA-9936-1BCDC6379EBD}" type="slidenum">
              <a:rPr lang="de-DE" smtClean="0"/>
              <a:pPr/>
              <a:t>34</a:t>
            </a:fld>
            <a:endParaRPr lang="de-DE"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de-DE" dirty="0" smtClean="0"/>
              <a:t>Es sind natürlich beliebig viele Dispositionen, Signale und interpersonelle Wahrnehmungen </a:t>
            </a:r>
            <a:r>
              <a:rPr lang="de-DE" dirty="0" err="1" smtClean="0"/>
              <a:t>betrachtbar</a:t>
            </a:r>
            <a:endParaRPr lang="de-DE" dirty="0" smtClean="0"/>
          </a:p>
          <a:p>
            <a:pPr eaLnBrk="1" hangingPunct="1"/>
            <a:endParaRPr lang="de-DE" dirty="0" smtClean="0"/>
          </a:p>
          <a:p>
            <a:pPr eaLnBrk="1" hangingPunct="1"/>
            <a:r>
              <a:rPr lang="de-DE" dirty="0" smtClean="0"/>
              <a:t>Jeweils kann man unterscheiden in </a:t>
            </a:r>
          </a:p>
          <a:p>
            <a:pPr eaLnBrk="1" hangingPunct="1">
              <a:buFontTx/>
              <a:buChar char="-"/>
            </a:pPr>
            <a:r>
              <a:rPr lang="de-DE" dirty="0" smtClean="0"/>
              <a:t>individuelle Analysen bei denen das Zusammenspiel von Dispositionen, Signal-Effekten und Wahrnehmungseffekten von </a:t>
            </a:r>
            <a:r>
              <a:rPr lang="de-DE" dirty="0" err="1" smtClean="0"/>
              <a:t>Actor</a:t>
            </a:r>
            <a:r>
              <a:rPr lang="de-DE" dirty="0" smtClean="0"/>
              <a:t>, </a:t>
            </a:r>
            <a:r>
              <a:rPr lang="de-DE" dirty="0" err="1" smtClean="0"/>
              <a:t>Perceiver</a:t>
            </a:r>
            <a:r>
              <a:rPr lang="de-DE" dirty="0" smtClean="0"/>
              <a:t>, Partner- und Target betrachtet werden</a:t>
            </a:r>
          </a:p>
          <a:p>
            <a:pPr eaLnBrk="1" hangingPunct="1">
              <a:buFontTx/>
              <a:buChar char="-"/>
            </a:pPr>
            <a:r>
              <a:rPr lang="de-DE" dirty="0" smtClean="0"/>
              <a:t>Dyadische Analysen, bei denen das Zusammenspiel von spezifisch relationalen Wahrnehmungen und Signalen (</a:t>
            </a:r>
            <a:r>
              <a:rPr lang="de-DE" dirty="0" err="1" smtClean="0"/>
              <a:t>Relationship</a:t>
            </a:r>
            <a:r>
              <a:rPr lang="de-DE" dirty="0" smtClean="0"/>
              <a:t>-Effekte) und Relationen mit Dispositionen betrachtet werden</a:t>
            </a:r>
          </a:p>
          <a:p>
            <a:pPr eaLnBrk="1" hangingPunct="1"/>
            <a:endParaRPr lang="de-DE" dirty="0" smtClean="0"/>
          </a:p>
          <a:p>
            <a:pPr eaLnBrk="1" hangingPunct="1"/>
            <a:r>
              <a:rPr lang="de-DE" dirty="0" smtClean="0"/>
              <a:t>Nun an einem Beispiel die möglichen Anwendungen des Modells aufzeigen</a:t>
            </a:r>
          </a:p>
          <a:p>
            <a:pPr eaLnBrk="1" hangingPunct="1"/>
            <a:endParaRPr lang="de-DE" dirty="0" smtClean="0"/>
          </a:p>
          <a:p>
            <a:pPr eaLnBrk="1" hangingPunct="1"/>
            <a:r>
              <a:rPr lang="de-DE" dirty="0" smtClean="0"/>
              <a:t>Nur beispielhaft – jede andere Frage auf ähnliche Art strukturierbar</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0996920-8717-4797-8F69-DC4DB608D895}" type="slidenum">
              <a:rPr lang="de-DE" smtClean="0"/>
              <a:pPr/>
              <a:t>35</a:t>
            </a:fld>
            <a:endParaRPr lang="de-DE"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de-DE" smtClean="0"/>
              <a:t>Zunächst zu den möglichen Analysen auf individueller Ebene – am Bsp. Der Frage, warum Extravertierte beliebter sind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A7B6A2D-3041-46F3-84AC-232C73C1D7FB}" type="slidenum">
              <a:rPr lang="de-DE" smtClean="0"/>
              <a:pPr/>
              <a:t>2</a:t>
            </a:fld>
            <a:endParaRPr lang="de-DE"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marL="247620" indent="-247620" eaLnBrk="1" hangingPunct="1"/>
            <a:r>
              <a:rPr lang="de-DE" sz="1100" dirty="0" smtClean="0"/>
              <a:t>Zunächst zeigen, warum wir uns mit Persönlichkeit und sozialen Beziehungen beschäftigen: Weil es unserer Meinung eines der spannendsten und wichtigsten Forschungsfelder der Psychologie ist</a:t>
            </a:r>
          </a:p>
          <a:p>
            <a:pPr marL="247620" indent="-247620" eaLnBrk="1" hangingPunct="1"/>
            <a:endParaRPr lang="de-DE" sz="1100" dirty="0" smtClean="0"/>
          </a:p>
          <a:p>
            <a:pPr marL="247620" indent="-247620" eaLnBrk="1" hangingPunct="1"/>
            <a:r>
              <a:rPr lang="de-DE" sz="1100" dirty="0" smtClean="0"/>
              <a:t>Dann auf 2 wichtige Forschungsansätze eingehen, die grundlegend für das Verständnis von Persönlichkeit und sozialen Beziehungen sind</a:t>
            </a:r>
          </a:p>
          <a:p>
            <a:pPr marL="247620" indent="-247620" eaLnBrk="1" hangingPunct="1">
              <a:buFontTx/>
              <a:buAutoNum type="arabicPeriod"/>
            </a:pPr>
            <a:r>
              <a:rPr lang="de-DE" sz="1100" dirty="0" smtClean="0"/>
              <a:t>Die Beschreibung der wesentlichen Variablengruppen, mit welchen wir uns beschäftigen müssen, wenn wir Persönlichkeit und soziale Beziehungen betrachten, und</a:t>
            </a:r>
          </a:p>
          <a:p>
            <a:pPr marL="247620" indent="-247620" eaLnBrk="1" hangingPunct="1">
              <a:buFontTx/>
              <a:buAutoNum type="arabicPeriod"/>
            </a:pPr>
            <a:r>
              <a:rPr lang="de-DE" sz="1100" dirty="0" smtClean="0"/>
              <a:t> die Erkenntnis, dass diese Variablen jeweils aus unterschiedlichen und einzeln zu analysierenden Komponenten bestehen</a:t>
            </a:r>
          </a:p>
          <a:p>
            <a:pPr marL="247620" indent="-247620" eaLnBrk="1" hangingPunct="1">
              <a:buFontTx/>
              <a:buAutoNum type="arabicPeriod"/>
            </a:pPr>
            <a:endParaRPr lang="de-DE" sz="1100" dirty="0" smtClean="0"/>
          </a:p>
          <a:p>
            <a:pPr marL="247620" indent="-247620" eaLnBrk="1" hangingPunct="1"/>
            <a:r>
              <a:rPr lang="de-DE" sz="1100" dirty="0" smtClean="0"/>
              <a:t>Diese Grundüberlegungen werden dann in unserem Rahmenmodell integriert, welches sich zum Ziel gesetzt hat alle relevanten Phänomene, beschreiben zu können und verstehen zu helfen</a:t>
            </a:r>
          </a:p>
          <a:p>
            <a:pPr marL="247620" indent="-247620" eaLnBrk="1" hangingPunct="1"/>
            <a:endParaRPr lang="de-DE" sz="1100" dirty="0" smtClean="0"/>
          </a:p>
          <a:p>
            <a:pPr marL="247620" indent="-247620" eaLnBrk="1" hangingPunct="1"/>
            <a:r>
              <a:rPr lang="de-DE" sz="1100" dirty="0" smtClean="0"/>
              <a:t>Das Modell wird allgemein vorgestellt und </a:t>
            </a:r>
          </a:p>
          <a:p>
            <a:pPr marL="247620" indent="-247620" eaLnBrk="1" hangingPunct="1"/>
            <a:endParaRPr lang="de-DE" sz="1100" dirty="0" smtClean="0"/>
          </a:p>
          <a:p>
            <a:pPr marL="247620" indent="-247620" eaLnBrk="1" hangingPunct="1"/>
            <a:r>
              <a:rPr lang="de-DE" sz="1100" dirty="0" smtClean="0"/>
              <a:t>mögliche Anwendungen werden besprochen</a:t>
            </a:r>
          </a:p>
          <a:p>
            <a:pPr marL="247620" indent="-247620" eaLnBrk="1" hangingPunct="1"/>
            <a:endParaRPr lang="de-DE" sz="110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39DF1763-F664-480B-9A31-D6D70B56B4DE}" type="slidenum">
              <a:rPr lang="de-DE" smtClean="0"/>
              <a:pPr/>
              <a:t>36</a:t>
            </a:fld>
            <a:endParaRPr lang="de-DE"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de-DE" smtClean="0"/>
              <a:t>Bzgl. Der Analysen auf dyadischer Ebene stellt sich zunächst die Frage: Wie kommt es überhaupt, dass Personen sich spezifisch gegenüber bestimmten anderen verhalten und/oder diese spezifisch wahrnehmen?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EAD00062-97F8-4271-B75D-9D5C48B011CE}" type="slidenum">
              <a:rPr lang="de-DE" smtClean="0"/>
              <a:pPr/>
              <a:t>37</a:t>
            </a:fld>
            <a:endParaRPr lang="de-DE"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de-DE" smtClean="0"/>
              <a:t>Wir nehmen nun an, dass relationale Wahrnehmungen dann entstehen, wenn die allgemeinen von einem Akteur ausgesendeten Signale in Abhängigkeit von den Dispositionen der mit ihr interagierenden Person anders verarbeitet werden</a:t>
            </a:r>
          </a:p>
          <a:p>
            <a:pPr eaLnBrk="1" hangingPunct="1"/>
            <a:endParaRPr lang="de-DE" smtClean="0"/>
          </a:p>
          <a:p>
            <a:pPr eaLnBrk="1" hangingPunct="1"/>
            <a:r>
              <a:rPr lang="de-DE" smtClean="0"/>
              <a:t>Nehmen wir das Beispiel einer introvertierten und einer extravertierten Person…..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C612BB04-E04F-4A89-8470-2685E39A2410}" type="slidenum">
              <a:rPr lang="de-DE" smtClean="0"/>
              <a:pPr/>
              <a:t>38</a:t>
            </a:fld>
            <a:endParaRPr lang="de-DE"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de-DE" smtClean="0"/>
              <a:t>Die zweite Frage auf dyadischer Ebene ist – Wie setzen sich diese relationalen Prozesse fort</a:t>
            </a:r>
          </a:p>
          <a:p>
            <a:pPr eaLnBrk="1" hangingPunct="1"/>
            <a:endParaRPr lang="de-DE" smtClean="0"/>
          </a:p>
          <a:p>
            <a:pPr eaLnBrk="1" hangingPunct="1"/>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8E0EA08-ECBF-439A-9999-BFBC3F2B602C}" type="slidenum">
              <a:rPr lang="de-DE" smtClean="0"/>
              <a:pPr/>
              <a:t>39</a:t>
            </a:fld>
            <a:endParaRPr lang="de-DE"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de-DE" smtClean="0"/>
              <a:t>….</a:t>
            </a:r>
          </a:p>
          <a:p>
            <a:pPr eaLnBrk="1" hangingPunct="1"/>
            <a:endParaRPr lang="de-DE" smtClean="0"/>
          </a:p>
          <a:p>
            <a:pPr eaLnBrk="1" hangingPunct="1"/>
            <a:r>
              <a:rPr lang="de-DE" smtClean="0"/>
              <a:t>Diese Prozesse können beliebig fortgesetzt werden und verschiedenste Signale und interpersonelle Wahrnehmungen beinhalten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2E4E858-7F2A-4601-BFED-B7832B73E5DE}" type="slidenum">
              <a:rPr lang="de-DE" smtClean="0"/>
              <a:pPr/>
              <a:t>40</a:t>
            </a:fld>
            <a:endParaRPr lang="de-DE"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de-DE" dirty="0" smtClean="0"/>
              <a:t>Eine Reihe von weiteren wichtigen Forschungsbereichen kann mit diesem Modell analysiert werden.</a:t>
            </a:r>
          </a:p>
          <a:p>
            <a:pPr eaLnBrk="1" hangingPunct="1"/>
            <a:r>
              <a:rPr lang="de-DE" dirty="0" smtClean="0"/>
              <a:t>Ich zeige Ihnen hier ein paar Beispiele – bei Interesse können Sie sich die zugehörigen Präsentationen anschauen, in denen die wichtigsten Definitionen und Forschungsfragen des jeweiligen Forschungsbereichs, die Anwendung des PERSOC-Modells auf diese Fragen und offene Forschungsperspektiven dargestellt sind</a:t>
            </a:r>
          </a:p>
          <a:p>
            <a:pPr eaLnBrk="1" hangingPunct="1"/>
            <a:endParaRPr lang="de-DE"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p:spPr>
        <p:txBody>
          <a:bodyPr/>
          <a:lstStyle/>
          <a:p>
            <a:pPr eaLnBrk="1" hangingPunct="1">
              <a:buFontTx/>
              <a:buChar char="-"/>
            </a:pPr>
            <a:r>
              <a:rPr lang="de-DE" dirty="0" smtClean="0"/>
              <a:t>Fundamentales menschliches Bedürfnis nach sozialer Zugehörigkeit; negative gesundheitliche Konsequenzen fehlenden Sozialkontakts; Wir sind, was wir (bzgl. anderer Menschen) tun, denken und fühlen</a:t>
            </a:r>
          </a:p>
          <a:p>
            <a:pPr eaLnBrk="1" hangingPunct="1">
              <a:buFontTx/>
              <a:buChar char="-"/>
            </a:pPr>
            <a:r>
              <a:rPr lang="de-DE" dirty="0" smtClean="0"/>
              <a:t>Ob erster Eindruck, Freundschaftsentwicklung, Partnerschaftszufriedenheit oder Familienbeziehungen – diese sozialen Phänomene werden maßgeblich durch Eigenschaften der beteiligten Personen mitbestimmt</a:t>
            </a:r>
          </a:p>
          <a:p>
            <a:pPr eaLnBrk="1" hangingPunct="1">
              <a:buFontTx/>
              <a:buChar char="-"/>
            </a:pPr>
            <a:r>
              <a:rPr lang="de-DE" dirty="0" smtClean="0"/>
              <a:t>Persönlichkeitseigenschaften bestehen nicht im luftleeren Raum – sie zeigen sich vor allem in sozialen Verhaltensweisen und in auf andere Menschen bezogenen Gedanken und Gefühlen; Veränderungen in unseren überdauernden Eigenschaften ergeben sich ebenfalls durch diese sozialen Phänomene</a:t>
            </a:r>
          </a:p>
        </p:txBody>
      </p:sp>
      <p:sp>
        <p:nvSpPr>
          <p:cNvPr id="48132" name="Foliennummernplatzhalter 3"/>
          <p:cNvSpPr>
            <a:spLocks noGrp="1"/>
          </p:cNvSpPr>
          <p:nvPr>
            <p:ph type="sldNum" sz="quarter" idx="5"/>
          </p:nvPr>
        </p:nvSpPr>
        <p:spPr>
          <a:noFill/>
        </p:spPr>
        <p:txBody>
          <a:bodyPr/>
          <a:lstStyle/>
          <a:p>
            <a:fld id="{83A2A6A7-F7A6-4B6B-8063-4D347EE93857}"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AC71FA9-8A80-4A39-97FE-0AC47A8E7824}" type="slidenum">
              <a:rPr lang="de-DE" smtClean="0"/>
              <a:pPr/>
              <a:t>4</a:t>
            </a:fld>
            <a:endParaRPr lang="de-DE"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de-DE" dirty="0" smtClean="0"/>
              <a:t>Mit was beschäftigen wir uns, wenn wir das Zusammenspiel von Persönlichkeit und sozialen Beziehungen verstehen wollen?</a:t>
            </a:r>
          </a:p>
          <a:p>
            <a:pPr eaLnBrk="1" hangingPunct="1"/>
            <a:endParaRPr lang="de-DE" dirty="0" smtClean="0"/>
          </a:p>
          <a:p>
            <a:pPr eaLnBrk="1" hangingPunct="1"/>
            <a:r>
              <a:rPr lang="de-DE" dirty="0" smtClean="0"/>
              <a:t>Unter Persönlichkeit verstehen wir hierbei mittelfristig stabile, interindividuell unterschiedliche Eigenschaften von Personen</a:t>
            </a:r>
          </a:p>
          <a:p>
            <a:pPr eaLnBrk="1" hangingPunct="1"/>
            <a:endParaRPr lang="de-DE" dirty="0" smtClean="0"/>
          </a:p>
          <a:p>
            <a:pPr eaLnBrk="1" hangingPunct="1"/>
            <a:r>
              <a:rPr lang="de-DE" dirty="0" smtClean="0"/>
              <a:t>Von sozialen Beziehungen kann man immer dann sprechen, wenn zwei oder mehr Personen aufeinander bezogen handeln, denken, fühlen</a:t>
            </a:r>
          </a:p>
          <a:p>
            <a:pPr eaLnBrk="1" hangingPunct="1"/>
            <a:endParaRPr lang="de-DE" dirty="0" smtClean="0"/>
          </a:p>
          <a:p>
            <a:pPr eaLnBrk="1" hangingPunct="1"/>
            <a:r>
              <a:rPr lang="de-DE" dirty="0" smtClean="0"/>
              <a:t>Darunter fallen z.B. Alltagsbeziehungen (Personen, die wir gar nicht kennen, nur flüchtig begegnen bis hin zu längere zeit bestehende Alltagsbeziehungen mit geringer Intimität), Freundschaften, Partnerschaften und Familienbeziehungen</a:t>
            </a:r>
          </a:p>
          <a:p>
            <a:pPr eaLnBrk="1" hangingPunct="1"/>
            <a:endParaRPr lang="de-DE" dirty="0" smtClean="0"/>
          </a:p>
          <a:p>
            <a:pPr eaLnBrk="1" hangingPunct="1"/>
            <a:endParaRPr lang="de-D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288AEA7-B7F3-4E42-9251-654E39DA479F}" type="slidenum">
              <a:rPr lang="de-DE" smtClean="0"/>
              <a:pPr/>
              <a:t>5</a:t>
            </a:fld>
            <a:endParaRPr lang="de-DE"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de-DE" smtClean="0"/>
              <a:t>Unabhängig davon, welche Persönlichkeitseigenschaften und welche Beziehungsform konkret betrachten werden, kann man 3 Gruppen von Variablen unterscheiden, die das Zusammenspiel von Persönlichkeit und sozialen Beziehungen ausmachen. </a:t>
            </a:r>
          </a:p>
          <a:p>
            <a:pPr eaLnBrk="1" hangingPunct="1"/>
            <a:r>
              <a:rPr lang="de-DE" smtClean="0"/>
              <a:t>…</a:t>
            </a:r>
          </a:p>
          <a:p>
            <a:pPr eaLnBrk="1" hangingPunct="1"/>
            <a:r>
              <a:rPr lang="de-DE" smtClean="0"/>
              <a:t>…probabilistischer Natur, dass heißt diese Variablen stehen in einem mehr oder weniger starken (positiven oder negativen) Zusammenhang</a:t>
            </a:r>
          </a:p>
          <a:p>
            <a:pPr eaLnBrk="1" hangingPunct="1"/>
            <a:endParaRPr lang="de-DE" smtClean="0"/>
          </a:p>
          <a:p>
            <a:pPr eaLnBrk="1" hangingPunct="1"/>
            <a:r>
              <a:rPr lang="de-DE" smtClean="0"/>
              <a:t>Diese Vorstellungen sind im sogenannten Linsenmodellen dargestellt, die erstmals von Egon Brunswik beschrieben wurden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A035DED-0B02-45C5-A4D2-B33D2B0C7152}" type="slidenum">
              <a:rPr lang="de-DE" smtClean="0"/>
              <a:pPr/>
              <a:t>6</a:t>
            </a:fld>
            <a:endParaRPr lang="de-DE"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de-DE" smtClean="0"/>
              <a:t>Variablen beispielhaft beschreiben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246E520-F096-4CCE-850E-55C2CCBFA186}" type="slidenum">
              <a:rPr lang="de-DE" smtClean="0"/>
              <a:pPr/>
              <a:t>7</a:t>
            </a:fld>
            <a:endParaRPr lang="de-DE"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de-DE" dirty="0" smtClean="0"/>
              <a:t>Eine zweite wichtige Grundidee, wenn wir uns das Zusammenspiel von Persönlichkeit und sozialen Beziehungen anschauen, ist, dass sich Signale (z.B. Verhaltensweisen) und interpersonelle Wahrnehmungen in realen sozialen Situationen immer aus unabhängigen Varianzkomponenten zusammensetzen</a:t>
            </a:r>
          </a:p>
          <a:p>
            <a:pPr eaLnBrk="1" hangingPunct="1"/>
            <a:endParaRPr lang="de-DE" dirty="0" smtClean="0"/>
          </a:p>
          <a:p>
            <a:pPr eaLnBrk="1" hangingPunct="1"/>
            <a:r>
              <a:rPr lang="de-DE" dirty="0" smtClean="0"/>
              <a:t>Das wohl bekannteste Modell dieser Art ist das </a:t>
            </a:r>
            <a:r>
              <a:rPr lang="de-DE" dirty="0" err="1" smtClean="0"/>
              <a:t>Social</a:t>
            </a:r>
            <a:r>
              <a:rPr lang="de-DE" dirty="0" smtClean="0"/>
              <a:t> Relations Model von David Kenny</a:t>
            </a:r>
          </a:p>
          <a:p>
            <a:pPr eaLnBrk="1" hangingPunct="1"/>
            <a:endParaRPr lang="de-DE" dirty="0" smtClean="0"/>
          </a:p>
          <a:p>
            <a:pPr eaLnBrk="1" hangingPunct="1"/>
            <a:r>
              <a:rPr lang="de-DE" dirty="0" smtClean="0"/>
              <a:t>Danach lässt geht die Variation interpersoneller Wahrnehmung zurück auf unterschiedliche Beurteilungstendenzen des </a:t>
            </a:r>
            <a:r>
              <a:rPr lang="de-DE" dirty="0" err="1" smtClean="0"/>
              <a:t>Perceivers</a:t>
            </a:r>
            <a:r>
              <a:rPr lang="de-DE" dirty="0" smtClean="0"/>
              <a:t>, das unterschiedliche </a:t>
            </a:r>
            <a:r>
              <a:rPr lang="de-DE" dirty="0" err="1" smtClean="0"/>
              <a:t>Beurteiltwerden</a:t>
            </a:r>
            <a:r>
              <a:rPr lang="de-DE" dirty="0" smtClean="0"/>
              <a:t> der Targets und unterschiede in der </a:t>
            </a:r>
            <a:r>
              <a:rPr lang="de-DE" dirty="0" err="1" smtClean="0"/>
              <a:t>idiosynkratischen</a:t>
            </a:r>
            <a:r>
              <a:rPr lang="de-DE" dirty="0" smtClean="0"/>
              <a:t> Beurteilung spezifischer Targets durch </a:t>
            </a:r>
            <a:r>
              <a:rPr lang="de-DE" dirty="0" err="1" smtClean="0"/>
              <a:t>Perceiver</a:t>
            </a:r>
            <a:endParaRPr lang="de-DE" dirty="0" smtClean="0"/>
          </a:p>
          <a:p>
            <a:pPr eaLnBrk="1" hangingPunct="1"/>
            <a:endParaRPr lang="de-DE" dirty="0" smtClean="0"/>
          </a:p>
          <a:p>
            <a:pPr eaLnBrk="1" hangingPunct="1"/>
            <a:r>
              <a:rPr lang="de-DE" dirty="0" smtClean="0"/>
              <a:t>Auf die gleiche Art und Weise lassen sich auch soziale Verhaltensweisen in 3 Varianzquellen aufteilen: allgemeine Verhaltenstendenzen der </a:t>
            </a:r>
            <a:r>
              <a:rPr lang="de-DE" dirty="0" err="1" smtClean="0"/>
              <a:t>Actors</a:t>
            </a:r>
            <a:r>
              <a:rPr lang="de-DE" dirty="0" smtClean="0"/>
              <a:t>, Unterschiede der Partner darin, wie sich ihnen gegenüber allgemein verhalten wird und </a:t>
            </a:r>
            <a:r>
              <a:rPr lang="de-DE" dirty="0" err="1" smtClean="0"/>
              <a:t>idiosynkratisches</a:t>
            </a:r>
            <a:r>
              <a:rPr lang="de-DE" dirty="0" smtClean="0"/>
              <a:t> Verhalten gegenüber spezifischen Personen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24D6A4D-3296-4881-9858-DE25995B4113}" type="slidenum">
              <a:rPr lang="de-DE" smtClean="0"/>
              <a:pPr/>
              <a:t>8</a:t>
            </a:fld>
            <a:endParaRPr lang="de-DE"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de-DE" dirty="0" smtClean="0"/>
              <a:t>Diese </a:t>
            </a:r>
            <a:r>
              <a:rPr lang="de-DE" dirty="0" err="1" smtClean="0"/>
              <a:t>komponentielle</a:t>
            </a:r>
            <a:r>
              <a:rPr lang="de-DE" dirty="0" smtClean="0"/>
              <a:t> Betrachtung lässt sich auf alle Signale und interpersonellen Wahrnehmungen übertragen. </a:t>
            </a:r>
          </a:p>
          <a:p>
            <a:pPr eaLnBrk="1" hangingPunct="1"/>
            <a:r>
              <a:rPr lang="de-DE" dirty="0" smtClean="0"/>
              <a:t>Demnach sind ……..</a:t>
            </a:r>
          </a:p>
          <a:p>
            <a:pPr eaLnBrk="1" hangingPunct="1"/>
            <a:endParaRPr lang="de-DE" dirty="0" smtClean="0"/>
          </a:p>
          <a:p>
            <a:pPr eaLnBrk="1" hangingPunct="1"/>
            <a:r>
              <a:rPr lang="de-DE" dirty="0" smtClean="0"/>
              <a:t>Eine Vertiefung dieser </a:t>
            </a:r>
            <a:r>
              <a:rPr lang="de-DE" dirty="0" err="1" smtClean="0"/>
              <a:t>komponentiellen</a:t>
            </a:r>
            <a:r>
              <a:rPr lang="de-DE" dirty="0" smtClean="0"/>
              <a:t> Sichtweise und eine Verbindung mit klassischen Modellen zur Verhaltensdetermination können Sie sich in einer Präsentation zu Persönlichkeit und Verhaltensvorhersage </a:t>
            </a:r>
            <a:r>
              <a:rPr lang="de-DE" baseline="0" dirty="0" smtClean="0"/>
              <a:t>sowie in einer Präsentation zur Vertiefung der PERSOC-Analysen </a:t>
            </a:r>
            <a:r>
              <a:rPr lang="de-DE" dirty="0" smtClean="0"/>
              <a:t>anschauen.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AB16881-9F31-4359-9EB3-535C25EF0A74}" type="slidenum">
              <a:rPr lang="de-DE" smtClean="0"/>
              <a:pPr/>
              <a:t>9</a:t>
            </a:fld>
            <a:endParaRPr lang="de-DE"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de-DE" smtClean="0"/>
              <a:t>Diese Aufteilung von Komponenten möchte ich Ihnen noch mal beispielhaft an diesen 6 Personen veranschaulichen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3700" y="274638"/>
            <a:ext cx="2171700" cy="60499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28600" y="274638"/>
            <a:ext cx="6362700" cy="60499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Diagrammplatzhalter 2"/>
          <p:cNvSpPr>
            <a:spLocks noGrp="1"/>
          </p:cNvSpPr>
          <p:nvPr>
            <p:ph type="chart" idx="1"/>
          </p:nvPr>
        </p:nvSpPr>
        <p:spPr>
          <a:xfrm>
            <a:off x="228600" y="1600200"/>
            <a:ext cx="8686800" cy="4724400"/>
          </a:xfrm>
        </p:spPr>
        <p:txBody>
          <a:bodyPr/>
          <a:lstStyle/>
          <a:p>
            <a:pPr lvl="0"/>
            <a:endParaRPr lang="de-DE"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228600" y="1600200"/>
            <a:ext cx="8686800" cy="4724400"/>
          </a:xfrm>
        </p:spPr>
        <p:txBody>
          <a:bodyPr/>
          <a:lstStyle/>
          <a:p>
            <a:pPr lvl="0"/>
            <a:endParaRPr lang="de-DE"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28600" y="1600200"/>
            <a:ext cx="42672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2672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228600" y="1600200"/>
            <a:ext cx="86868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31" name="AutoShape 7"/>
          <p:cNvSpPr>
            <a:spLocks noChangeArrowheads="1"/>
          </p:cNvSpPr>
          <p:nvPr userDrawn="1"/>
        </p:nvSpPr>
        <p:spPr bwMode="auto">
          <a:xfrm>
            <a:off x="76200" y="76200"/>
            <a:ext cx="8991600" cy="6705600"/>
          </a:xfrm>
          <a:prstGeom prst="roundRect">
            <a:avLst>
              <a:gd name="adj" fmla="val 16667"/>
            </a:avLst>
          </a:prstGeom>
          <a:noFill/>
          <a:ln w="9525">
            <a:solidFill>
              <a:schemeClr val="accent2"/>
            </a:solidFill>
            <a:round/>
            <a:headEnd/>
            <a:tailEnd/>
          </a:ln>
          <a:effectLst/>
        </p:spPr>
        <p:txBody>
          <a:bodyPr wrap="none" anchor="ctr"/>
          <a:lstStyle/>
          <a:p>
            <a:pPr>
              <a:defRPr/>
            </a:pPr>
            <a:endParaRPr lang="de-DE"/>
          </a:p>
        </p:txBody>
      </p:sp>
      <p:sp>
        <p:nvSpPr>
          <p:cNvPr id="1032" name="Text Box 8"/>
          <p:cNvSpPr txBox="1">
            <a:spLocks noChangeArrowheads="1"/>
          </p:cNvSpPr>
          <p:nvPr userDrawn="1"/>
        </p:nvSpPr>
        <p:spPr bwMode="auto">
          <a:xfrm>
            <a:off x="8796338" y="6534150"/>
            <a:ext cx="347662" cy="171450"/>
          </a:xfrm>
          <a:prstGeom prst="rect">
            <a:avLst/>
          </a:prstGeom>
          <a:noFill/>
          <a:ln w="9525">
            <a:noFill/>
            <a:miter lim="800000"/>
            <a:headEnd/>
            <a:tailEnd/>
          </a:ln>
          <a:effectLst/>
        </p:spPr>
        <p:txBody>
          <a:bodyPr lIns="9144" tIns="9144" rIns="9144" bIns="9144" anchor="b">
            <a:spAutoFit/>
          </a:bodyPr>
          <a:lstStyle/>
          <a:p>
            <a:pPr>
              <a:spcBef>
                <a:spcPct val="50000"/>
              </a:spcBef>
              <a:buFontTx/>
              <a:buNone/>
              <a:defRPr/>
            </a:pPr>
            <a:fld id="{0CE7B2D0-68FA-4BE7-A4F2-5405A210E11B}" type="slidenum">
              <a:rPr lang="de-DE" sz="1000"/>
              <a:pPr>
                <a:spcBef>
                  <a:spcPct val="50000"/>
                </a:spcBef>
                <a:buFontTx/>
                <a:buNone/>
                <a:defRPr/>
              </a:pPr>
              <a:t>‹Nr.›</a:t>
            </a:fld>
            <a:endParaRPr lang="en-US" sz="1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84213" y="2201863"/>
            <a:ext cx="7772400" cy="1584325"/>
          </a:xfrm>
        </p:spPr>
        <p:txBody>
          <a:bodyPr/>
          <a:lstStyle/>
          <a:p>
            <a:pPr eaLnBrk="1" hangingPunct="1"/>
            <a:r>
              <a:rPr lang="de-DE" sz="4400" i="1" smtClean="0"/>
              <a:t>Persönlichkeit und soziale Beziehungen</a:t>
            </a:r>
            <a:r>
              <a:rPr lang="de-DE" sz="4400" smtClean="0"/>
              <a:t/>
            </a:r>
            <a:br>
              <a:rPr lang="de-DE" sz="4400" smtClean="0"/>
            </a:br>
            <a:r>
              <a:rPr lang="de-DE" sz="4400" smtClean="0"/>
              <a:t>PERSOC-Grundkonzepte</a:t>
            </a:r>
          </a:p>
        </p:txBody>
      </p:sp>
      <p:sp>
        <p:nvSpPr>
          <p:cNvPr id="2052" name="Rectangle 3"/>
          <p:cNvSpPr>
            <a:spLocks noGrp="1" noChangeArrowheads="1"/>
          </p:cNvSpPr>
          <p:nvPr>
            <p:ph type="subTitle" idx="1"/>
          </p:nvPr>
        </p:nvSpPr>
        <p:spPr>
          <a:xfrm>
            <a:off x="2643188" y="4784725"/>
            <a:ext cx="3890962" cy="1001713"/>
          </a:xfrm>
        </p:spPr>
        <p:txBody>
          <a:bodyPr/>
          <a:lstStyle/>
          <a:p>
            <a:pPr eaLnBrk="1" hangingPunct="1">
              <a:lnSpc>
                <a:spcPct val="90000"/>
              </a:lnSpc>
            </a:pPr>
            <a:r>
              <a:rPr lang="de-DE" sz="1800" smtClean="0"/>
              <a:t>Mitja Back</a:t>
            </a:r>
          </a:p>
          <a:p>
            <a:pPr eaLnBrk="1" hangingPunct="1">
              <a:lnSpc>
                <a:spcPct val="90000"/>
              </a:lnSpc>
            </a:pPr>
            <a:r>
              <a:rPr lang="de-DE" sz="1800" smtClean="0"/>
              <a:t>Johannes Gutenberg-Universität Mainz</a:t>
            </a:r>
          </a:p>
          <a:p>
            <a:pPr eaLnBrk="1" hangingPunct="1">
              <a:lnSpc>
                <a:spcPct val="90000"/>
              </a:lnSpc>
            </a:pPr>
            <a:r>
              <a:rPr lang="de-DE" sz="1800" smtClean="0"/>
              <a:t>08.05.2009</a:t>
            </a:r>
          </a:p>
        </p:txBody>
      </p:sp>
      <p:sp>
        <p:nvSpPr>
          <p:cNvPr id="2053" name="Oval 5"/>
          <p:cNvSpPr>
            <a:spLocks noChangeArrowheads="1"/>
          </p:cNvSpPr>
          <p:nvPr/>
        </p:nvSpPr>
        <p:spPr bwMode="auto">
          <a:xfrm>
            <a:off x="8763000" y="6553200"/>
            <a:ext cx="152400" cy="152400"/>
          </a:xfrm>
          <a:prstGeom prst="ellipse">
            <a:avLst/>
          </a:prstGeom>
          <a:solidFill>
            <a:srgbClr val="FFFFE3"/>
          </a:solidFill>
          <a:ln w="9525">
            <a:noFill/>
            <a:round/>
            <a:headEnd/>
            <a:tailEnd/>
          </a:ln>
        </p:spPr>
        <p:txBody>
          <a:bodyPr wrap="none" anchor="ctr"/>
          <a:lstStyle/>
          <a:p>
            <a:endParaRPr lang="de-DE"/>
          </a:p>
        </p:txBody>
      </p:sp>
      <p:pic>
        <p:nvPicPr>
          <p:cNvPr id="6" name="Picture 5" descr="persoc_logo_black.png"/>
          <p:cNvPicPr>
            <a:picLocks noChangeAspect="1"/>
          </p:cNvPicPr>
          <p:nvPr/>
        </p:nvPicPr>
        <p:blipFill>
          <a:blip r:embed="rId3" cstate="print"/>
          <a:stretch>
            <a:fillRect/>
          </a:stretch>
        </p:blipFill>
        <p:spPr>
          <a:xfrm>
            <a:off x="381000" y="381000"/>
            <a:ext cx="2895599" cy="114890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67667" name="Group 83"/>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11343" name="Text Box 72"/>
          <p:cNvSpPr txBox="1">
            <a:spLocks noChangeArrowheads="1"/>
          </p:cNvSpPr>
          <p:nvPr/>
        </p:nvSpPr>
        <p:spPr bwMode="auto">
          <a:xfrm>
            <a:off x="4932363" y="2781300"/>
            <a:ext cx="3743325" cy="2082800"/>
          </a:xfrm>
          <a:prstGeom prst="rect">
            <a:avLst/>
          </a:prstGeom>
          <a:solidFill>
            <a:schemeClr val="bg1"/>
          </a:solidFill>
          <a:ln w="19050">
            <a:solidFill>
              <a:schemeClr val="accent2"/>
            </a:solidFill>
            <a:miter lim="800000"/>
            <a:headEnd/>
            <a:tailEnd/>
          </a:ln>
        </p:spPr>
        <p:txBody>
          <a:bodyPr tIns="190800">
            <a:spAutoFit/>
          </a:bodyPr>
          <a:lstStyle/>
          <a:p>
            <a:pPr algn="ctr">
              <a:spcBef>
                <a:spcPct val="50000"/>
              </a:spcBef>
              <a:buFontTx/>
              <a:buNone/>
            </a:pPr>
            <a:r>
              <a:rPr lang="de-DE" sz="2400">
                <a:solidFill>
                  <a:schemeClr val="accent2"/>
                </a:solidFill>
                <a:cs typeface="Arial" charset="0"/>
              </a:rPr>
              <a:t>Verhalten von Person 3 gegenüber Person 2</a:t>
            </a:r>
          </a:p>
          <a:p>
            <a:pPr algn="ctr">
              <a:spcBef>
                <a:spcPct val="50000"/>
              </a:spcBef>
              <a:buFontTx/>
              <a:buNone/>
            </a:pPr>
            <a:r>
              <a:rPr lang="de-DE" sz="2400">
                <a:solidFill>
                  <a:schemeClr val="accent2"/>
                </a:solidFill>
                <a:cs typeface="Arial" charset="0"/>
              </a:rPr>
              <a:t>(„Person 3 ist aggressiv zu Person 2“)</a:t>
            </a:r>
          </a:p>
          <a:p>
            <a:pPr algn="ctr">
              <a:spcBef>
                <a:spcPct val="50000"/>
              </a:spcBef>
              <a:buFontTx/>
              <a:buNone/>
            </a:pPr>
            <a:endParaRPr lang="de-DE" sz="800">
              <a:solidFill>
                <a:schemeClr val="accent2"/>
              </a:solidFill>
              <a:cs typeface="Arial" charset="0"/>
            </a:endParaRPr>
          </a:p>
        </p:txBody>
      </p:sp>
      <p:sp>
        <p:nvSpPr>
          <p:cNvPr id="11344"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68690" name="Group 82"/>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dirty="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dirty="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12367" name="Text Box 80"/>
          <p:cNvSpPr txBox="1">
            <a:spLocks noChangeArrowheads="1"/>
          </p:cNvSpPr>
          <p:nvPr/>
        </p:nvSpPr>
        <p:spPr bwMode="auto">
          <a:xfrm>
            <a:off x="4932363" y="2781300"/>
            <a:ext cx="3743325" cy="2082800"/>
          </a:xfrm>
          <a:prstGeom prst="rect">
            <a:avLst/>
          </a:prstGeom>
          <a:solidFill>
            <a:schemeClr val="bg1"/>
          </a:solidFill>
          <a:ln w="19050">
            <a:solidFill>
              <a:schemeClr val="accent2"/>
            </a:solidFill>
            <a:miter lim="800000"/>
            <a:headEnd/>
            <a:tailEnd/>
          </a:ln>
        </p:spPr>
        <p:txBody>
          <a:bodyPr tIns="190800">
            <a:spAutoFit/>
          </a:bodyPr>
          <a:lstStyle/>
          <a:p>
            <a:pPr algn="ctr">
              <a:spcBef>
                <a:spcPct val="50000"/>
              </a:spcBef>
              <a:buFontTx/>
              <a:buNone/>
            </a:pPr>
            <a:r>
              <a:rPr lang="de-DE" sz="2400">
                <a:solidFill>
                  <a:schemeClr val="accent2"/>
                </a:solidFill>
                <a:cs typeface="Arial" charset="0"/>
              </a:rPr>
              <a:t>Urteil von Person 3 über Person 2</a:t>
            </a:r>
          </a:p>
          <a:p>
            <a:pPr algn="ctr">
              <a:spcBef>
                <a:spcPct val="50000"/>
              </a:spcBef>
              <a:buFontTx/>
              <a:buNone/>
            </a:pPr>
            <a:r>
              <a:rPr lang="de-DE" sz="2400">
                <a:solidFill>
                  <a:schemeClr val="accent2"/>
                </a:solidFill>
                <a:cs typeface="Arial" charset="0"/>
              </a:rPr>
              <a:t>(„Person 3 findet Person 2 spontan sympathisch“)</a:t>
            </a:r>
          </a:p>
          <a:p>
            <a:pPr algn="ctr">
              <a:spcBef>
                <a:spcPct val="50000"/>
              </a:spcBef>
              <a:buFontTx/>
              <a:buNone/>
            </a:pPr>
            <a:endParaRPr lang="de-DE" sz="800">
              <a:solidFill>
                <a:schemeClr val="accent2"/>
              </a:solidFill>
              <a:cs typeface="Arial" charset="0"/>
            </a:endParaRPr>
          </a:p>
        </p:txBody>
      </p:sp>
      <p:sp>
        <p:nvSpPr>
          <p:cNvPr id="12368"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68690" name="Group 82"/>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dirty="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dirty="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13391" name="Text Box 80"/>
          <p:cNvSpPr txBox="1">
            <a:spLocks noChangeArrowheads="1"/>
          </p:cNvSpPr>
          <p:nvPr/>
        </p:nvSpPr>
        <p:spPr bwMode="auto">
          <a:xfrm>
            <a:off x="4932363" y="2781300"/>
            <a:ext cx="3743325" cy="2454275"/>
          </a:xfrm>
          <a:prstGeom prst="rect">
            <a:avLst/>
          </a:prstGeom>
          <a:solidFill>
            <a:schemeClr val="bg1"/>
          </a:solidFill>
          <a:ln w="19050">
            <a:solidFill>
              <a:schemeClr val="accent2"/>
            </a:solidFill>
            <a:miter lim="800000"/>
            <a:headEnd/>
            <a:tailEnd/>
          </a:ln>
        </p:spPr>
        <p:txBody>
          <a:bodyPr tIns="190800">
            <a:spAutoFit/>
          </a:bodyPr>
          <a:lstStyle/>
          <a:p>
            <a:pPr algn="ctr">
              <a:spcBef>
                <a:spcPct val="50000"/>
              </a:spcBef>
              <a:buFontTx/>
              <a:buNone/>
            </a:pPr>
            <a:r>
              <a:rPr lang="de-DE" sz="2400">
                <a:solidFill>
                  <a:schemeClr val="accent2"/>
                </a:solidFill>
                <a:cs typeface="Arial" charset="0"/>
              </a:rPr>
              <a:t>Urteil von Person 3 über Person 2</a:t>
            </a:r>
          </a:p>
          <a:p>
            <a:pPr algn="ctr">
              <a:spcBef>
                <a:spcPct val="50000"/>
              </a:spcBef>
              <a:buFontTx/>
              <a:buNone/>
            </a:pPr>
            <a:r>
              <a:rPr lang="de-DE" sz="2400">
                <a:solidFill>
                  <a:schemeClr val="accent2"/>
                </a:solidFill>
                <a:cs typeface="Arial" charset="0"/>
              </a:rPr>
              <a:t>(„Person 3 ist mit ihrer Beziehung zu Person 2 zufrieden“)</a:t>
            </a:r>
          </a:p>
          <a:p>
            <a:pPr algn="ctr">
              <a:spcBef>
                <a:spcPct val="50000"/>
              </a:spcBef>
              <a:buFontTx/>
              <a:buNone/>
            </a:pPr>
            <a:endParaRPr lang="de-DE" sz="800">
              <a:solidFill>
                <a:schemeClr val="accent2"/>
              </a:solidFill>
              <a:cs typeface="Arial" charset="0"/>
            </a:endParaRPr>
          </a:p>
        </p:txBody>
      </p:sp>
      <p:sp>
        <p:nvSpPr>
          <p:cNvPr id="13392"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283651" name="Group 3"/>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14415"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284675" name="Group 3"/>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15439" name="Text Box 80"/>
          <p:cNvSpPr txBox="1">
            <a:spLocks noChangeArrowheads="1"/>
          </p:cNvSpPr>
          <p:nvPr/>
        </p:nvSpPr>
        <p:spPr bwMode="auto">
          <a:xfrm>
            <a:off x="4932363" y="2349500"/>
            <a:ext cx="3743325" cy="1717675"/>
          </a:xfrm>
          <a:prstGeom prst="rect">
            <a:avLst/>
          </a:prstGeom>
          <a:solidFill>
            <a:schemeClr val="bg1"/>
          </a:solidFill>
          <a:ln w="19050">
            <a:solidFill>
              <a:schemeClr val="accent2"/>
            </a:solidFill>
            <a:miter lim="800000"/>
            <a:headEnd/>
            <a:tailEnd/>
          </a:ln>
        </p:spPr>
        <p:txBody>
          <a:bodyPr tIns="190800">
            <a:spAutoFit/>
          </a:bodyPr>
          <a:lstStyle/>
          <a:p>
            <a:pPr algn="ctr">
              <a:spcBef>
                <a:spcPct val="50000"/>
              </a:spcBef>
              <a:buFontTx/>
              <a:buNone/>
            </a:pPr>
            <a:r>
              <a:rPr lang="de-DE" sz="2400">
                <a:solidFill>
                  <a:schemeClr val="accent2"/>
                </a:solidFill>
                <a:cs typeface="Arial" charset="0"/>
              </a:rPr>
              <a:t>Actor-Effekt Person 3</a:t>
            </a:r>
          </a:p>
          <a:p>
            <a:pPr algn="ctr">
              <a:spcBef>
                <a:spcPct val="50000"/>
              </a:spcBef>
              <a:buFontTx/>
              <a:buNone/>
            </a:pPr>
            <a:r>
              <a:rPr lang="de-DE" sz="2400">
                <a:solidFill>
                  <a:schemeClr val="accent2"/>
                </a:solidFill>
                <a:cs typeface="Arial" charset="0"/>
              </a:rPr>
              <a:t> („Person 3 verhält sich schnell aggressiv“)</a:t>
            </a:r>
          </a:p>
          <a:p>
            <a:pPr algn="ctr">
              <a:spcBef>
                <a:spcPct val="50000"/>
              </a:spcBef>
              <a:buFontTx/>
              <a:buNone/>
            </a:pPr>
            <a:endParaRPr lang="de-DE" sz="800">
              <a:solidFill>
                <a:schemeClr val="accent2"/>
              </a:solidFill>
              <a:cs typeface="Arial" charset="0"/>
            </a:endParaRPr>
          </a:p>
        </p:txBody>
      </p:sp>
      <p:sp>
        <p:nvSpPr>
          <p:cNvPr id="15440"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285699" name="Group 3"/>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16463" name="Text Box 80"/>
          <p:cNvSpPr txBox="1">
            <a:spLocks noChangeArrowheads="1"/>
          </p:cNvSpPr>
          <p:nvPr/>
        </p:nvSpPr>
        <p:spPr bwMode="auto">
          <a:xfrm>
            <a:off x="4932363" y="2276475"/>
            <a:ext cx="3743325" cy="2082800"/>
          </a:xfrm>
          <a:prstGeom prst="rect">
            <a:avLst/>
          </a:prstGeom>
          <a:solidFill>
            <a:schemeClr val="bg1"/>
          </a:solidFill>
          <a:ln w="19050">
            <a:solidFill>
              <a:schemeClr val="accent2"/>
            </a:solidFill>
            <a:miter lim="800000"/>
            <a:headEnd/>
            <a:tailEnd/>
          </a:ln>
        </p:spPr>
        <p:txBody>
          <a:bodyPr tIns="190800">
            <a:spAutoFit/>
          </a:bodyPr>
          <a:lstStyle/>
          <a:p>
            <a:pPr algn="ctr">
              <a:spcBef>
                <a:spcPct val="50000"/>
              </a:spcBef>
              <a:buFontTx/>
              <a:buNone/>
            </a:pPr>
            <a:r>
              <a:rPr lang="de-DE" sz="2400">
                <a:solidFill>
                  <a:schemeClr val="accent2"/>
                </a:solidFill>
                <a:cs typeface="Arial" charset="0"/>
              </a:rPr>
              <a:t>Perceiver-Effekt Person 3</a:t>
            </a:r>
          </a:p>
          <a:p>
            <a:pPr algn="ctr">
              <a:spcBef>
                <a:spcPct val="50000"/>
              </a:spcBef>
              <a:buFontTx/>
              <a:buNone/>
            </a:pPr>
            <a:r>
              <a:rPr lang="de-DE" sz="2400">
                <a:solidFill>
                  <a:schemeClr val="accent2"/>
                </a:solidFill>
                <a:cs typeface="Arial" charset="0"/>
              </a:rPr>
              <a:t> („Person 3 findet andere Menschen schnell sympathisch“)</a:t>
            </a:r>
          </a:p>
          <a:p>
            <a:pPr algn="ctr">
              <a:spcBef>
                <a:spcPct val="50000"/>
              </a:spcBef>
              <a:buFontTx/>
              <a:buNone/>
            </a:pPr>
            <a:endParaRPr lang="de-DE" sz="800">
              <a:solidFill>
                <a:schemeClr val="accent2"/>
              </a:solidFill>
              <a:cs typeface="Arial" charset="0"/>
            </a:endParaRPr>
          </a:p>
        </p:txBody>
      </p:sp>
      <p:sp>
        <p:nvSpPr>
          <p:cNvPr id="16464"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285699" name="Group 3"/>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17487" name="Text Box 80"/>
          <p:cNvSpPr txBox="1">
            <a:spLocks noChangeArrowheads="1"/>
          </p:cNvSpPr>
          <p:nvPr/>
        </p:nvSpPr>
        <p:spPr bwMode="auto">
          <a:xfrm>
            <a:off x="4932363" y="2276475"/>
            <a:ext cx="3743325" cy="2085975"/>
          </a:xfrm>
          <a:prstGeom prst="rect">
            <a:avLst/>
          </a:prstGeom>
          <a:solidFill>
            <a:schemeClr val="bg1"/>
          </a:solidFill>
          <a:ln w="19050">
            <a:solidFill>
              <a:schemeClr val="accent2"/>
            </a:solidFill>
            <a:miter lim="800000"/>
            <a:headEnd/>
            <a:tailEnd/>
          </a:ln>
        </p:spPr>
        <p:txBody>
          <a:bodyPr tIns="190800">
            <a:spAutoFit/>
          </a:bodyPr>
          <a:lstStyle/>
          <a:p>
            <a:pPr algn="ctr">
              <a:spcBef>
                <a:spcPct val="50000"/>
              </a:spcBef>
              <a:buFontTx/>
              <a:buNone/>
            </a:pPr>
            <a:r>
              <a:rPr lang="de-DE" sz="2400">
                <a:solidFill>
                  <a:schemeClr val="accent2"/>
                </a:solidFill>
                <a:cs typeface="Arial" charset="0"/>
              </a:rPr>
              <a:t>Perceiver-Effekt Person 3</a:t>
            </a:r>
          </a:p>
          <a:p>
            <a:pPr algn="ctr">
              <a:spcBef>
                <a:spcPct val="50000"/>
              </a:spcBef>
              <a:buFontTx/>
              <a:buNone/>
            </a:pPr>
            <a:r>
              <a:rPr lang="de-DE" sz="2400">
                <a:solidFill>
                  <a:schemeClr val="accent2"/>
                </a:solidFill>
                <a:cs typeface="Arial" charset="0"/>
              </a:rPr>
              <a:t> („Person 3 ist mit Beziehungen schnell zufrieden“)</a:t>
            </a:r>
          </a:p>
          <a:p>
            <a:pPr algn="ctr">
              <a:spcBef>
                <a:spcPct val="50000"/>
              </a:spcBef>
              <a:buFontTx/>
              <a:buNone/>
            </a:pPr>
            <a:endParaRPr lang="de-DE" sz="800">
              <a:solidFill>
                <a:schemeClr val="accent2"/>
              </a:solidFill>
              <a:cs typeface="Arial" charset="0"/>
            </a:endParaRPr>
          </a:p>
        </p:txBody>
      </p:sp>
      <p:sp>
        <p:nvSpPr>
          <p:cNvPr id="17488"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286723" name="Group 3"/>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18511"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70739" name="Group 83"/>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19535" name="Text Box 84"/>
          <p:cNvSpPr txBox="1">
            <a:spLocks noChangeArrowheads="1"/>
          </p:cNvSpPr>
          <p:nvPr/>
        </p:nvSpPr>
        <p:spPr bwMode="auto">
          <a:xfrm>
            <a:off x="5148263" y="2066925"/>
            <a:ext cx="3743325" cy="2082800"/>
          </a:xfrm>
          <a:prstGeom prst="rect">
            <a:avLst/>
          </a:prstGeom>
          <a:solidFill>
            <a:schemeClr val="bg1"/>
          </a:solidFill>
          <a:ln w="19050">
            <a:solidFill>
              <a:schemeClr val="accent2"/>
            </a:solidFill>
            <a:miter lim="800000"/>
            <a:headEnd/>
            <a:tailEnd/>
          </a:ln>
        </p:spPr>
        <p:txBody>
          <a:bodyPr tIns="190800">
            <a:spAutoFit/>
          </a:bodyPr>
          <a:lstStyle/>
          <a:p>
            <a:pPr algn="ctr">
              <a:spcBef>
                <a:spcPct val="50000"/>
              </a:spcBef>
              <a:buFontTx/>
              <a:buNone/>
            </a:pPr>
            <a:r>
              <a:rPr lang="de-DE" sz="2400">
                <a:solidFill>
                  <a:schemeClr val="accent2"/>
                </a:solidFill>
                <a:cs typeface="Arial" charset="0"/>
              </a:rPr>
              <a:t>Partner-Effekt Person 2</a:t>
            </a:r>
          </a:p>
          <a:p>
            <a:pPr algn="ctr">
              <a:spcBef>
                <a:spcPct val="50000"/>
              </a:spcBef>
              <a:buFontTx/>
              <a:buNone/>
            </a:pPr>
            <a:r>
              <a:rPr lang="de-DE" sz="2400">
                <a:solidFill>
                  <a:schemeClr val="accent2"/>
                </a:solidFill>
                <a:cs typeface="Arial" charset="0"/>
              </a:rPr>
              <a:t> („Person 2 erzeugt schnell Aggressivität bei anderen Personen“)</a:t>
            </a:r>
          </a:p>
          <a:p>
            <a:pPr algn="ctr">
              <a:spcBef>
                <a:spcPct val="50000"/>
              </a:spcBef>
              <a:buFontTx/>
              <a:buNone/>
            </a:pPr>
            <a:endParaRPr lang="de-DE" sz="800">
              <a:solidFill>
                <a:schemeClr val="accent2"/>
              </a:solidFill>
              <a:cs typeface="Arial" charset="0"/>
            </a:endParaRPr>
          </a:p>
        </p:txBody>
      </p:sp>
      <p:sp>
        <p:nvSpPr>
          <p:cNvPr id="19536"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71762" name="Group 82"/>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20559" name="Text Box 83"/>
          <p:cNvSpPr txBox="1">
            <a:spLocks noChangeArrowheads="1"/>
          </p:cNvSpPr>
          <p:nvPr/>
        </p:nvSpPr>
        <p:spPr bwMode="auto">
          <a:xfrm>
            <a:off x="5076825" y="2060575"/>
            <a:ext cx="3743325" cy="1717675"/>
          </a:xfrm>
          <a:prstGeom prst="rect">
            <a:avLst/>
          </a:prstGeom>
          <a:solidFill>
            <a:schemeClr val="bg1"/>
          </a:solidFill>
          <a:ln w="19050">
            <a:solidFill>
              <a:schemeClr val="accent2"/>
            </a:solidFill>
            <a:miter lim="800000"/>
            <a:headEnd/>
            <a:tailEnd/>
          </a:ln>
        </p:spPr>
        <p:txBody>
          <a:bodyPr tIns="190800">
            <a:spAutoFit/>
          </a:bodyPr>
          <a:lstStyle/>
          <a:p>
            <a:pPr algn="ctr">
              <a:spcBef>
                <a:spcPct val="50000"/>
              </a:spcBef>
              <a:buFontTx/>
              <a:buNone/>
            </a:pPr>
            <a:r>
              <a:rPr lang="de-DE" sz="2400">
                <a:solidFill>
                  <a:schemeClr val="accent2"/>
                </a:solidFill>
                <a:cs typeface="Arial" charset="0"/>
              </a:rPr>
              <a:t>Target-Effekt Person 2</a:t>
            </a:r>
          </a:p>
          <a:p>
            <a:pPr algn="ctr">
              <a:spcBef>
                <a:spcPct val="50000"/>
              </a:spcBef>
              <a:buFontTx/>
              <a:buNone/>
            </a:pPr>
            <a:r>
              <a:rPr lang="de-DE" sz="2400">
                <a:solidFill>
                  <a:schemeClr val="accent2"/>
                </a:solidFill>
                <a:cs typeface="Arial" charset="0"/>
              </a:rPr>
              <a:t> („Person 2 ist eine sympathische Person“)</a:t>
            </a:r>
          </a:p>
          <a:p>
            <a:pPr algn="ctr">
              <a:spcBef>
                <a:spcPct val="50000"/>
              </a:spcBef>
              <a:buFontTx/>
              <a:buNone/>
            </a:pPr>
            <a:endParaRPr lang="de-DE" sz="800">
              <a:solidFill>
                <a:schemeClr val="accent2"/>
              </a:solidFill>
              <a:cs typeface="Arial" charset="0"/>
            </a:endParaRPr>
          </a:p>
        </p:txBody>
      </p:sp>
      <p:sp>
        <p:nvSpPr>
          <p:cNvPr id="20560"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de-DE" smtClean="0"/>
              <a:t>Gliederung</a:t>
            </a:r>
            <a:endParaRPr lang="en-US" smtClean="0"/>
          </a:p>
        </p:txBody>
      </p:sp>
      <p:sp>
        <p:nvSpPr>
          <p:cNvPr id="56323" name="Rectangle 3"/>
          <p:cNvSpPr>
            <a:spLocks noGrp="1" noChangeArrowheads="1"/>
          </p:cNvSpPr>
          <p:nvPr>
            <p:ph type="body" idx="1"/>
          </p:nvPr>
        </p:nvSpPr>
        <p:spPr>
          <a:xfrm>
            <a:off x="228600" y="1770063"/>
            <a:ext cx="8686800" cy="3087687"/>
          </a:xfrm>
        </p:spPr>
        <p:txBody>
          <a:bodyPr/>
          <a:lstStyle/>
          <a:p>
            <a:pPr eaLnBrk="1" hangingPunct="1">
              <a:lnSpc>
                <a:spcPct val="90000"/>
              </a:lnSpc>
              <a:spcBef>
                <a:spcPct val="55000"/>
              </a:spcBef>
              <a:buClr>
                <a:schemeClr val="tx1"/>
              </a:buClr>
            </a:pPr>
            <a:r>
              <a:rPr lang="de-DE" smtClean="0"/>
              <a:t>Bedeutung des Zusammenspiels von Persönlichkeit und sozialen Beziehungen</a:t>
            </a:r>
          </a:p>
          <a:p>
            <a:pPr eaLnBrk="1" hangingPunct="1">
              <a:lnSpc>
                <a:spcPct val="90000"/>
              </a:lnSpc>
              <a:spcBef>
                <a:spcPct val="55000"/>
              </a:spcBef>
              <a:buClr>
                <a:schemeClr val="tx1"/>
              </a:buClr>
            </a:pPr>
            <a:r>
              <a:rPr lang="de-DE" smtClean="0"/>
              <a:t>Variablen</a:t>
            </a:r>
          </a:p>
          <a:p>
            <a:pPr eaLnBrk="1" hangingPunct="1">
              <a:lnSpc>
                <a:spcPct val="90000"/>
              </a:lnSpc>
              <a:spcBef>
                <a:spcPct val="55000"/>
              </a:spcBef>
              <a:buClr>
                <a:schemeClr val="tx1"/>
              </a:buClr>
            </a:pPr>
            <a:r>
              <a:rPr lang="de-DE" smtClean="0"/>
              <a:t>Komponenten</a:t>
            </a:r>
          </a:p>
          <a:p>
            <a:pPr eaLnBrk="1" hangingPunct="1">
              <a:lnSpc>
                <a:spcPct val="90000"/>
              </a:lnSpc>
              <a:spcBef>
                <a:spcPct val="55000"/>
              </a:spcBef>
              <a:buClr>
                <a:schemeClr val="tx1"/>
              </a:buClr>
            </a:pPr>
            <a:r>
              <a:rPr lang="de-DE" smtClean="0"/>
              <a:t>ein integratives Rahmenmodell</a:t>
            </a:r>
          </a:p>
          <a:p>
            <a:pPr eaLnBrk="1" hangingPunct="1">
              <a:lnSpc>
                <a:spcPct val="90000"/>
              </a:lnSpc>
              <a:spcBef>
                <a:spcPct val="55000"/>
              </a:spcBef>
              <a:buClr>
                <a:schemeClr val="tx1"/>
              </a:buClr>
            </a:pPr>
            <a:r>
              <a:rPr lang="de-DE" smtClean="0"/>
              <a:t>Anwendungen</a:t>
            </a:r>
          </a:p>
        </p:txBody>
      </p:sp>
      <p:sp>
        <p:nvSpPr>
          <p:cNvPr id="3076"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b="1">
                <a:solidFill>
                  <a:srgbClr val="002060"/>
                </a:solidFill>
              </a:rPr>
              <a:t>Persönlichkeit und soziale Beziehungen:   </a:t>
            </a:r>
            <a:r>
              <a:rPr lang="de-DE" sz="1200"/>
              <a:t>Bedeutung   Variablen   Komponenten   Rahmenmodell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71762" name="Group 82"/>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21583" name="Text Box 83"/>
          <p:cNvSpPr txBox="1">
            <a:spLocks noChangeArrowheads="1"/>
          </p:cNvSpPr>
          <p:nvPr/>
        </p:nvSpPr>
        <p:spPr bwMode="auto">
          <a:xfrm>
            <a:off x="5076825" y="2060575"/>
            <a:ext cx="3743325" cy="2085975"/>
          </a:xfrm>
          <a:prstGeom prst="rect">
            <a:avLst/>
          </a:prstGeom>
          <a:solidFill>
            <a:schemeClr val="bg1"/>
          </a:solidFill>
          <a:ln w="19050">
            <a:solidFill>
              <a:schemeClr val="accent2"/>
            </a:solidFill>
            <a:miter lim="800000"/>
            <a:headEnd/>
            <a:tailEnd/>
          </a:ln>
        </p:spPr>
        <p:txBody>
          <a:bodyPr tIns="190800">
            <a:spAutoFit/>
          </a:bodyPr>
          <a:lstStyle/>
          <a:p>
            <a:pPr algn="ctr">
              <a:spcBef>
                <a:spcPct val="50000"/>
              </a:spcBef>
              <a:buFontTx/>
              <a:buNone/>
            </a:pPr>
            <a:r>
              <a:rPr lang="de-DE" sz="2400">
                <a:solidFill>
                  <a:schemeClr val="accent2"/>
                </a:solidFill>
                <a:cs typeface="Arial" charset="0"/>
              </a:rPr>
              <a:t>Target-Effekt Person 2</a:t>
            </a:r>
          </a:p>
          <a:p>
            <a:pPr algn="ctr">
              <a:spcBef>
                <a:spcPct val="50000"/>
              </a:spcBef>
              <a:buFontTx/>
              <a:buNone/>
            </a:pPr>
            <a:r>
              <a:rPr lang="de-DE" sz="2400">
                <a:solidFill>
                  <a:schemeClr val="accent2"/>
                </a:solidFill>
                <a:cs typeface="Arial" charset="0"/>
              </a:rPr>
              <a:t> („ Person 2 macht andere Personen schnell zufrieden“)</a:t>
            </a:r>
          </a:p>
          <a:p>
            <a:pPr algn="ctr">
              <a:spcBef>
                <a:spcPct val="50000"/>
              </a:spcBef>
              <a:buFontTx/>
              <a:buNone/>
            </a:pPr>
            <a:endParaRPr lang="de-DE" sz="800">
              <a:solidFill>
                <a:schemeClr val="accent2"/>
              </a:solidFill>
              <a:cs typeface="Arial" charset="0"/>
            </a:endParaRPr>
          </a:p>
        </p:txBody>
      </p:sp>
      <p:sp>
        <p:nvSpPr>
          <p:cNvPr id="21584"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79954" name="Group 82"/>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22607"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83028" name="Group 84"/>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23631"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85077" name="Group 85"/>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24655" name="Text Box 80"/>
          <p:cNvSpPr txBox="1">
            <a:spLocks noChangeArrowheads="1"/>
          </p:cNvSpPr>
          <p:nvPr/>
        </p:nvSpPr>
        <p:spPr bwMode="auto">
          <a:xfrm>
            <a:off x="4932363" y="2781300"/>
            <a:ext cx="3743325" cy="2447925"/>
          </a:xfrm>
          <a:prstGeom prst="rect">
            <a:avLst/>
          </a:prstGeom>
          <a:solidFill>
            <a:schemeClr val="bg1"/>
          </a:solidFill>
          <a:ln w="19050">
            <a:solidFill>
              <a:schemeClr val="accent2"/>
            </a:solidFill>
            <a:miter lim="800000"/>
            <a:headEnd/>
            <a:tailEnd/>
          </a:ln>
        </p:spPr>
        <p:txBody>
          <a:bodyPr tIns="190800">
            <a:spAutoFit/>
          </a:bodyPr>
          <a:lstStyle/>
          <a:p>
            <a:pPr algn="ctr">
              <a:spcBef>
                <a:spcPct val="50000"/>
              </a:spcBef>
              <a:buFontTx/>
              <a:buNone/>
            </a:pPr>
            <a:r>
              <a:rPr lang="de-DE" sz="2400">
                <a:solidFill>
                  <a:schemeClr val="accent2"/>
                </a:solidFill>
                <a:cs typeface="Arial" charset="0"/>
              </a:rPr>
              <a:t>Relationship-Effekt Person 3 für Person 2</a:t>
            </a:r>
          </a:p>
          <a:p>
            <a:pPr algn="ctr">
              <a:spcBef>
                <a:spcPct val="50000"/>
              </a:spcBef>
              <a:buFontTx/>
              <a:buNone/>
            </a:pPr>
            <a:r>
              <a:rPr lang="de-DE" sz="2400">
                <a:solidFill>
                  <a:schemeClr val="accent2"/>
                </a:solidFill>
                <a:cs typeface="Arial" charset="0"/>
              </a:rPr>
              <a:t> („Person 3 verhält sich speziell gegenüber Person 2 aggressiv“)</a:t>
            </a:r>
          </a:p>
          <a:p>
            <a:pPr algn="ctr">
              <a:spcBef>
                <a:spcPct val="50000"/>
              </a:spcBef>
              <a:buFontTx/>
              <a:buNone/>
            </a:pPr>
            <a:endParaRPr lang="de-DE" sz="800">
              <a:solidFill>
                <a:schemeClr val="accent2"/>
              </a:solidFill>
              <a:cs typeface="Arial" charset="0"/>
            </a:endParaRPr>
          </a:p>
        </p:txBody>
      </p:sp>
      <p:sp>
        <p:nvSpPr>
          <p:cNvPr id="24656"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86099" name="Group 83"/>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25679" name="Text Box 80"/>
          <p:cNvSpPr txBox="1">
            <a:spLocks noChangeArrowheads="1"/>
          </p:cNvSpPr>
          <p:nvPr/>
        </p:nvSpPr>
        <p:spPr bwMode="auto">
          <a:xfrm>
            <a:off x="4932363" y="2781300"/>
            <a:ext cx="3743325" cy="2082800"/>
          </a:xfrm>
          <a:prstGeom prst="rect">
            <a:avLst/>
          </a:prstGeom>
          <a:solidFill>
            <a:schemeClr val="bg1"/>
          </a:solidFill>
          <a:ln w="19050">
            <a:solidFill>
              <a:schemeClr val="accent2"/>
            </a:solidFill>
            <a:miter lim="800000"/>
            <a:headEnd/>
            <a:tailEnd/>
          </a:ln>
        </p:spPr>
        <p:txBody>
          <a:bodyPr tIns="190800">
            <a:spAutoFit/>
          </a:bodyPr>
          <a:lstStyle/>
          <a:p>
            <a:pPr algn="ctr">
              <a:spcBef>
                <a:spcPct val="50000"/>
              </a:spcBef>
              <a:buFontTx/>
              <a:buNone/>
            </a:pPr>
            <a:r>
              <a:rPr lang="de-DE" sz="2400">
                <a:solidFill>
                  <a:schemeClr val="accent2"/>
                </a:solidFill>
                <a:cs typeface="Arial" charset="0"/>
              </a:rPr>
              <a:t>Relationship-Effekt Person 3 für Person 2</a:t>
            </a:r>
          </a:p>
          <a:p>
            <a:pPr algn="ctr">
              <a:spcBef>
                <a:spcPct val="50000"/>
              </a:spcBef>
              <a:buFontTx/>
              <a:buNone/>
            </a:pPr>
            <a:r>
              <a:rPr lang="de-DE" sz="2400">
                <a:solidFill>
                  <a:schemeClr val="accent2"/>
                </a:solidFill>
                <a:cs typeface="Arial" charset="0"/>
              </a:rPr>
              <a:t> („Person 3 findet speziell Person 2 sympathisch“)</a:t>
            </a:r>
          </a:p>
          <a:p>
            <a:pPr algn="ctr">
              <a:spcBef>
                <a:spcPct val="50000"/>
              </a:spcBef>
              <a:buFontTx/>
              <a:buNone/>
            </a:pPr>
            <a:endParaRPr lang="de-DE" sz="800">
              <a:solidFill>
                <a:schemeClr val="accent2"/>
              </a:solidFill>
              <a:cs typeface="Arial" charset="0"/>
            </a:endParaRPr>
          </a:p>
        </p:txBody>
      </p:sp>
      <p:sp>
        <p:nvSpPr>
          <p:cNvPr id="25680"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86099" name="Group 83"/>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00"/>
                          </a:solidFill>
                          <a:effectLst/>
                          <a:latin typeface="Arial"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26703" name="Text Box 80"/>
          <p:cNvSpPr txBox="1">
            <a:spLocks noChangeArrowheads="1"/>
          </p:cNvSpPr>
          <p:nvPr/>
        </p:nvSpPr>
        <p:spPr bwMode="auto">
          <a:xfrm>
            <a:off x="4932363" y="2781300"/>
            <a:ext cx="3743325" cy="2454275"/>
          </a:xfrm>
          <a:prstGeom prst="rect">
            <a:avLst/>
          </a:prstGeom>
          <a:solidFill>
            <a:schemeClr val="bg1"/>
          </a:solidFill>
          <a:ln w="19050">
            <a:solidFill>
              <a:schemeClr val="accent2"/>
            </a:solidFill>
            <a:miter lim="800000"/>
            <a:headEnd/>
            <a:tailEnd/>
          </a:ln>
        </p:spPr>
        <p:txBody>
          <a:bodyPr tIns="190800">
            <a:spAutoFit/>
          </a:bodyPr>
          <a:lstStyle/>
          <a:p>
            <a:pPr algn="ctr">
              <a:spcBef>
                <a:spcPct val="50000"/>
              </a:spcBef>
              <a:buFontTx/>
              <a:buNone/>
            </a:pPr>
            <a:r>
              <a:rPr lang="de-DE" sz="2400">
                <a:solidFill>
                  <a:schemeClr val="accent2"/>
                </a:solidFill>
                <a:cs typeface="Arial" charset="0"/>
              </a:rPr>
              <a:t>Relationship-Effekt Person 3 für Person 2</a:t>
            </a:r>
          </a:p>
          <a:p>
            <a:pPr algn="ctr">
              <a:spcBef>
                <a:spcPct val="50000"/>
              </a:spcBef>
              <a:buFontTx/>
              <a:buNone/>
            </a:pPr>
            <a:r>
              <a:rPr lang="de-DE" sz="2400">
                <a:solidFill>
                  <a:schemeClr val="accent2"/>
                </a:solidFill>
                <a:cs typeface="Arial" charset="0"/>
              </a:rPr>
              <a:t> („Person 3 ist speziell mit ihrer Beziehung zu Person 2 zufrieden“)</a:t>
            </a:r>
          </a:p>
          <a:p>
            <a:pPr algn="ctr">
              <a:spcBef>
                <a:spcPct val="50000"/>
              </a:spcBef>
              <a:buFontTx/>
              <a:buNone/>
            </a:pPr>
            <a:endParaRPr lang="de-DE" sz="800">
              <a:solidFill>
                <a:schemeClr val="accent2"/>
              </a:solidFill>
              <a:cs typeface="Arial" charset="0"/>
            </a:endParaRPr>
          </a:p>
        </p:txBody>
      </p:sp>
      <p:sp>
        <p:nvSpPr>
          <p:cNvPr id="26704"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6"/>
          <p:cNvGrpSpPr>
            <a:grpSpLocks/>
          </p:cNvGrpSpPr>
          <p:nvPr/>
        </p:nvGrpSpPr>
        <p:grpSpPr bwMode="auto">
          <a:xfrm>
            <a:off x="3184525" y="1052513"/>
            <a:ext cx="1674813" cy="2160587"/>
            <a:chOff x="2143" y="709"/>
            <a:chExt cx="1055" cy="1361"/>
          </a:xfrm>
        </p:grpSpPr>
        <p:sp>
          <p:nvSpPr>
            <p:cNvPr id="27661" name="Text Box 7"/>
            <p:cNvSpPr txBox="1">
              <a:spLocks noChangeArrowheads="1"/>
            </p:cNvSpPr>
            <p:nvPr/>
          </p:nvSpPr>
          <p:spPr bwMode="auto">
            <a:xfrm>
              <a:off x="2143" y="709"/>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27662" name="Text Box 8"/>
            <p:cNvSpPr txBox="1">
              <a:spLocks noChangeArrowheads="1"/>
            </p:cNvSpPr>
            <p:nvPr/>
          </p:nvSpPr>
          <p:spPr bwMode="auto">
            <a:xfrm>
              <a:off x="2214" y="776"/>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Actor</a:t>
              </a:r>
            </a:p>
            <a:p>
              <a:pPr algn="ctr">
                <a:lnSpc>
                  <a:spcPct val="90000"/>
                </a:lnSpc>
                <a:spcBef>
                  <a:spcPct val="0"/>
                </a:spcBef>
                <a:buFontTx/>
                <a:buNone/>
              </a:pPr>
              <a:r>
                <a:rPr lang="de-DE" sz="1600">
                  <a:cs typeface="Arial" charset="0"/>
                </a:rPr>
                <a:t>(A→Others)</a:t>
              </a:r>
            </a:p>
          </p:txBody>
        </p:sp>
        <p:sp>
          <p:nvSpPr>
            <p:cNvPr id="27663" name="Text Box 9"/>
            <p:cNvSpPr txBox="1">
              <a:spLocks noChangeArrowheads="1"/>
            </p:cNvSpPr>
            <p:nvPr/>
          </p:nvSpPr>
          <p:spPr bwMode="auto">
            <a:xfrm>
              <a:off x="2214" y="1229"/>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Partner</a:t>
              </a:r>
            </a:p>
            <a:p>
              <a:pPr algn="ctr">
                <a:spcBef>
                  <a:spcPct val="0"/>
                </a:spcBef>
                <a:buFontTx/>
                <a:buNone/>
              </a:pPr>
              <a:r>
                <a:rPr lang="de-DE" sz="1600">
                  <a:cs typeface="Arial" charset="0"/>
                </a:rPr>
                <a:t>(Others→A)</a:t>
              </a:r>
            </a:p>
          </p:txBody>
        </p:sp>
        <p:sp>
          <p:nvSpPr>
            <p:cNvPr id="27664" name="Text Box 10"/>
            <p:cNvSpPr txBox="1">
              <a:spLocks noChangeArrowheads="1"/>
            </p:cNvSpPr>
            <p:nvPr/>
          </p:nvSpPr>
          <p:spPr bwMode="auto">
            <a:xfrm>
              <a:off x="2214" y="1667"/>
              <a:ext cx="88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grpSp>
      <p:sp>
        <p:nvSpPr>
          <p:cNvPr id="27651" name="Text Box 11"/>
          <p:cNvSpPr txBox="1">
            <a:spLocks noChangeArrowheads="1"/>
          </p:cNvSpPr>
          <p:nvPr/>
        </p:nvSpPr>
        <p:spPr bwMode="auto">
          <a:xfrm>
            <a:off x="611188" y="2665413"/>
            <a:ext cx="1944687" cy="1616075"/>
          </a:xfrm>
          <a:prstGeom prst="rect">
            <a:avLst/>
          </a:prstGeom>
          <a:noFill/>
          <a:ln w="9525">
            <a:noFill/>
            <a:miter lim="800000"/>
            <a:headEnd/>
            <a:tailEnd/>
          </a:ln>
        </p:spPr>
        <p:txBody>
          <a:bodyPr>
            <a:spAutoFit/>
          </a:bodyPr>
          <a:lstStyle/>
          <a:p>
            <a:pPr algn="ctr">
              <a:spcBef>
                <a:spcPct val="0"/>
              </a:spcBef>
              <a:buFontTx/>
              <a:buNone/>
            </a:pPr>
            <a:r>
              <a:rPr lang="de-DE" sz="2000">
                <a:cs typeface="Arial" charset="0"/>
              </a:rPr>
              <a:t>A verhält sich ggüber B sehr aggressiv und </a:t>
            </a:r>
            <a:r>
              <a:rPr lang="de-DE" sz="2000"/>
              <a:t>B reagiert herablassend</a:t>
            </a:r>
            <a:endParaRPr lang="de-DE" sz="2000">
              <a:cs typeface="Arial" charset="0"/>
            </a:endParaRPr>
          </a:p>
        </p:txBody>
      </p:sp>
      <p:sp>
        <p:nvSpPr>
          <p:cNvPr id="27652" name="Text Box 13"/>
          <p:cNvSpPr txBox="1">
            <a:spLocks noChangeArrowheads="1"/>
          </p:cNvSpPr>
          <p:nvPr/>
        </p:nvSpPr>
        <p:spPr bwMode="auto">
          <a:xfrm>
            <a:off x="611188" y="2095500"/>
            <a:ext cx="1944687" cy="396875"/>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Signale</a:t>
            </a:r>
          </a:p>
        </p:txBody>
      </p:sp>
      <p:grpSp>
        <p:nvGrpSpPr>
          <p:cNvPr id="27653" name="Group 14"/>
          <p:cNvGrpSpPr>
            <a:grpSpLocks/>
          </p:cNvGrpSpPr>
          <p:nvPr/>
        </p:nvGrpSpPr>
        <p:grpSpPr bwMode="auto">
          <a:xfrm>
            <a:off x="3184525" y="3644900"/>
            <a:ext cx="1674813" cy="2160588"/>
            <a:chOff x="2143" y="2568"/>
            <a:chExt cx="1055" cy="1361"/>
          </a:xfrm>
        </p:grpSpPr>
        <p:sp>
          <p:nvSpPr>
            <p:cNvPr id="27657" name="Text Box 15"/>
            <p:cNvSpPr txBox="1">
              <a:spLocks noChangeArrowheads="1"/>
            </p:cNvSpPr>
            <p:nvPr/>
          </p:nvSpPr>
          <p:spPr bwMode="auto">
            <a:xfrm>
              <a:off x="2143" y="2568"/>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27658" name="Text Box 16"/>
            <p:cNvSpPr txBox="1">
              <a:spLocks noChangeArrowheads="1"/>
            </p:cNvSpPr>
            <p:nvPr/>
          </p:nvSpPr>
          <p:spPr bwMode="auto">
            <a:xfrm>
              <a:off x="2214" y="2635"/>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Relationship (B→A)</a:t>
              </a:r>
            </a:p>
          </p:txBody>
        </p:sp>
        <p:sp>
          <p:nvSpPr>
            <p:cNvPr id="27659" name="Text Box 17"/>
            <p:cNvSpPr txBox="1">
              <a:spLocks noChangeArrowheads="1"/>
            </p:cNvSpPr>
            <p:nvPr/>
          </p:nvSpPr>
          <p:spPr bwMode="auto">
            <a:xfrm>
              <a:off x="2214" y="3088"/>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Partner</a:t>
              </a:r>
            </a:p>
            <a:p>
              <a:pPr algn="ctr">
                <a:spcBef>
                  <a:spcPct val="0"/>
                </a:spcBef>
                <a:buFontTx/>
                <a:buNone/>
              </a:pPr>
              <a:r>
                <a:rPr lang="de-DE" sz="1600">
                  <a:cs typeface="Arial" charset="0"/>
                </a:rPr>
                <a:t>(Others→B)</a:t>
              </a:r>
            </a:p>
          </p:txBody>
        </p:sp>
        <p:sp>
          <p:nvSpPr>
            <p:cNvPr id="27660" name="Text Box 18"/>
            <p:cNvSpPr txBox="1">
              <a:spLocks noChangeArrowheads="1"/>
            </p:cNvSpPr>
            <p:nvPr/>
          </p:nvSpPr>
          <p:spPr bwMode="auto">
            <a:xfrm>
              <a:off x="2214" y="3526"/>
              <a:ext cx="88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Actor</a:t>
              </a:r>
            </a:p>
            <a:p>
              <a:pPr algn="ctr">
                <a:spcBef>
                  <a:spcPct val="0"/>
                </a:spcBef>
                <a:buFontTx/>
                <a:buNone/>
              </a:pPr>
              <a:r>
                <a:rPr lang="de-DE" sz="1600">
                  <a:cs typeface="Arial" charset="0"/>
                </a:rPr>
                <a:t>(B→Others)</a:t>
              </a:r>
            </a:p>
          </p:txBody>
        </p:sp>
      </p:grpSp>
      <p:sp>
        <p:nvSpPr>
          <p:cNvPr id="27654" name="Text Box 20"/>
          <p:cNvSpPr txBox="1">
            <a:spLocks noChangeArrowheads="1"/>
          </p:cNvSpPr>
          <p:nvPr/>
        </p:nvSpPr>
        <p:spPr bwMode="auto">
          <a:xfrm>
            <a:off x="2989263" y="584200"/>
            <a:ext cx="2087562" cy="396875"/>
          </a:xfrm>
          <a:prstGeom prst="rect">
            <a:avLst/>
          </a:prstGeom>
          <a:noFill/>
          <a:ln w="9525">
            <a:noFill/>
            <a:miter lim="800000"/>
            <a:headEnd/>
            <a:tailEnd/>
          </a:ln>
        </p:spPr>
        <p:txBody>
          <a:bodyPr>
            <a:spAutoFit/>
          </a:bodyPr>
          <a:lstStyle/>
          <a:p>
            <a:pPr algn="ctr">
              <a:spcBef>
                <a:spcPct val="0"/>
              </a:spcBef>
              <a:buFontTx/>
              <a:buNone/>
            </a:pPr>
            <a:r>
              <a:rPr lang="de-DE" sz="2000"/>
              <a:t>Effekte von A</a:t>
            </a:r>
          </a:p>
        </p:txBody>
      </p:sp>
      <p:sp>
        <p:nvSpPr>
          <p:cNvPr id="27655" name="Text Box 21"/>
          <p:cNvSpPr txBox="1">
            <a:spLocks noChangeArrowheads="1"/>
          </p:cNvSpPr>
          <p:nvPr/>
        </p:nvSpPr>
        <p:spPr bwMode="auto">
          <a:xfrm>
            <a:off x="2987675" y="5876925"/>
            <a:ext cx="2087563" cy="396875"/>
          </a:xfrm>
          <a:prstGeom prst="rect">
            <a:avLst/>
          </a:prstGeom>
          <a:noFill/>
          <a:ln w="9525">
            <a:noFill/>
            <a:miter lim="800000"/>
            <a:headEnd/>
            <a:tailEnd/>
          </a:ln>
        </p:spPr>
        <p:txBody>
          <a:bodyPr>
            <a:spAutoFit/>
          </a:bodyPr>
          <a:lstStyle/>
          <a:p>
            <a:pPr algn="ctr">
              <a:spcBef>
                <a:spcPct val="0"/>
              </a:spcBef>
              <a:buFontTx/>
              <a:buNone/>
            </a:pPr>
            <a:r>
              <a:rPr lang="de-DE" sz="2000"/>
              <a:t>Effekte von B</a:t>
            </a:r>
          </a:p>
        </p:txBody>
      </p:sp>
      <p:sp>
        <p:nvSpPr>
          <p:cNvPr id="27656"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10"/>
          <p:cNvGrpSpPr>
            <a:grpSpLocks/>
          </p:cNvGrpSpPr>
          <p:nvPr/>
        </p:nvGrpSpPr>
        <p:grpSpPr bwMode="auto">
          <a:xfrm>
            <a:off x="3213100" y="3644900"/>
            <a:ext cx="1646238" cy="2160588"/>
            <a:chOff x="2143" y="2568"/>
            <a:chExt cx="1055" cy="1361"/>
          </a:xfrm>
        </p:grpSpPr>
        <p:sp>
          <p:nvSpPr>
            <p:cNvPr id="28695" name="Text Box 11"/>
            <p:cNvSpPr txBox="1">
              <a:spLocks noChangeArrowheads="1"/>
            </p:cNvSpPr>
            <p:nvPr/>
          </p:nvSpPr>
          <p:spPr bwMode="auto">
            <a:xfrm>
              <a:off x="2143" y="2568"/>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28696" name="Text Box 12"/>
            <p:cNvSpPr txBox="1">
              <a:spLocks noChangeArrowheads="1"/>
            </p:cNvSpPr>
            <p:nvPr/>
          </p:nvSpPr>
          <p:spPr bwMode="auto">
            <a:xfrm>
              <a:off x="2214" y="2635"/>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Relationship (B→A)</a:t>
              </a:r>
            </a:p>
          </p:txBody>
        </p:sp>
        <p:sp>
          <p:nvSpPr>
            <p:cNvPr id="28697" name="Text Box 13"/>
            <p:cNvSpPr txBox="1">
              <a:spLocks noChangeArrowheads="1"/>
            </p:cNvSpPr>
            <p:nvPr/>
          </p:nvSpPr>
          <p:spPr bwMode="auto">
            <a:xfrm>
              <a:off x="2214" y="3088"/>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b="1">
                  <a:cs typeface="Arial" charset="0"/>
                </a:rPr>
                <a:t>Partner</a:t>
              </a:r>
            </a:p>
            <a:p>
              <a:pPr algn="ctr">
                <a:spcBef>
                  <a:spcPct val="0"/>
                </a:spcBef>
                <a:buFontTx/>
                <a:buNone/>
              </a:pPr>
              <a:r>
                <a:rPr lang="de-DE" sz="1600" b="1">
                  <a:cs typeface="Arial" charset="0"/>
                </a:rPr>
                <a:t>(Others→B)</a:t>
              </a:r>
            </a:p>
          </p:txBody>
        </p:sp>
        <p:sp>
          <p:nvSpPr>
            <p:cNvPr id="28698" name="Text Box 14"/>
            <p:cNvSpPr txBox="1">
              <a:spLocks noChangeArrowheads="1"/>
            </p:cNvSpPr>
            <p:nvPr/>
          </p:nvSpPr>
          <p:spPr bwMode="auto">
            <a:xfrm>
              <a:off x="2214" y="3526"/>
              <a:ext cx="88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Actor</a:t>
              </a:r>
            </a:p>
            <a:p>
              <a:pPr algn="ctr">
                <a:spcBef>
                  <a:spcPct val="0"/>
                </a:spcBef>
                <a:buFontTx/>
                <a:buNone/>
              </a:pPr>
              <a:r>
                <a:rPr lang="de-DE" sz="1600">
                  <a:cs typeface="Arial" charset="0"/>
                </a:rPr>
                <a:t>(B→Others)</a:t>
              </a:r>
            </a:p>
          </p:txBody>
        </p:sp>
      </p:grpSp>
      <p:grpSp>
        <p:nvGrpSpPr>
          <p:cNvPr id="3" name="Group 24"/>
          <p:cNvGrpSpPr>
            <a:grpSpLocks/>
          </p:cNvGrpSpPr>
          <p:nvPr/>
        </p:nvGrpSpPr>
        <p:grpSpPr bwMode="auto">
          <a:xfrm>
            <a:off x="4572000" y="4438650"/>
            <a:ext cx="4176713" cy="1006475"/>
            <a:chOff x="2880" y="2796"/>
            <a:chExt cx="2631" cy="634"/>
          </a:xfrm>
        </p:grpSpPr>
        <p:sp>
          <p:nvSpPr>
            <p:cNvPr id="28693" name="Text Box 18"/>
            <p:cNvSpPr txBox="1">
              <a:spLocks noChangeArrowheads="1"/>
            </p:cNvSpPr>
            <p:nvPr/>
          </p:nvSpPr>
          <p:spPr bwMode="auto">
            <a:xfrm>
              <a:off x="3560" y="2796"/>
              <a:ext cx="1951" cy="634"/>
            </a:xfrm>
            <a:prstGeom prst="rect">
              <a:avLst/>
            </a:prstGeom>
            <a:noFill/>
            <a:ln w="9525">
              <a:noFill/>
              <a:miter lim="800000"/>
              <a:headEnd/>
              <a:tailEnd/>
            </a:ln>
          </p:spPr>
          <p:txBody>
            <a:bodyPr>
              <a:spAutoFit/>
            </a:bodyPr>
            <a:lstStyle/>
            <a:p>
              <a:pPr>
                <a:spcBef>
                  <a:spcPct val="50000"/>
                </a:spcBef>
                <a:buFontTx/>
                <a:buNone/>
              </a:pPr>
              <a:r>
                <a:rPr lang="de-DE" sz="2000"/>
                <a:t>Wie aggressiv verhalten sich andere Personen allgemein ggüber B?</a:t>
              </a:r>
            </a:p>
          </p:txBody>
        </p:sp>
        <p:sp>
          <p:nvSpPr>
            <p:cNvPr id="28694" name="Line 19"/>
            <p:cNvSpPr>
              <a:spLocks noChangeShapeType="1"/>
            </p:cNvSpPr>
            <p:nvPr/>
          </p:nvSpPr>
          <p:spPr bwMode="auto">
            <a:xfrm flipH="1" flipV="1">
              <a:off x="2880" y="2976"/>
              <a:ext cx="681" cy="46"/>
            </a:xfrm>
            <a:prstGeom prst="line">
              <a:avLst/>
            </a:prstGeom>
            <a:noFill/>
            <a:ln w="19050">
              <a:solidFill>
                <a:schemeClr val="accent2"/>
              </a:solidFill>
              <a:round/>
              <a:headEnd/>
              <a:tailEnd type="triangle" w="med" len="med"/>
            </a:ln>
          </p:spPr>
          <p:txBody>
            <a:bodyPr/>
            <a:lstStyle/>
            <a:p>
              <a:endParaRPr lang="de-DE"/>
            </a:p>
          </p:txBody>
        </p:sp>
      </p:grpSp>
      <p:sp>
        <p:nvSpPr>
          <p:cNvPr id="28676" name="Text Box 25"/>
          <p:cNvSpPr txBox="1">
            <a:spLocks noChangeArrowheads="1"/>
          </p:cNvSpPr>
          <p:nvPr/>
        </p:nvSpPr>
        <p:spPr bwMode="auto">
          <a:xfrm>
            <a:off x="611188" y="2665413"/>
            <a:ext cx="2016125" cy="1616075"/>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A verhält sich ggüber B sehr aggressiv</a:t>
            </a:r>
            <a:r>
              <a:rPr lang="de-DE" sz="2000">
                <a:cs typeface="Arial" charset="0"/>
              </a:rPr>
              <a:t> und </a:t>
            </a:r>
            <a:r>
              <a:rPr lang="de-DE" sz="2000"/>
              <a:t>B reagiert herablassend</a:t>
            </a:r>
            <a:endParaRPr lang="de-DE" sz="2000">
              <a:cs typeface="Arial" charset="0"/>
            </a:endParaRPr>
          </a:p>
        </p:txBody>
      </p:sp>
      <p:sp>
        <p:nvSpPr>
          <p:cNvPr id="28677" name="Text Box 26"/>
          <p:cNvSpPr txBox="1">
            <a:spLocks noChangeArrowheads="1"/>
          </p:cNvSpPr>
          <p:nvPr/>
        </p:nvSpPr>
        <p:spPr bwMode="auto">
          <a:xfrm>
            <a:off x="611188" y="2095500"/>
            <a:ext cx="1944687" cy="396875"/>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Signale</a:t>
            </a:r>
          </a:p>
        </p:txBody>
      </p:sp>
      <p:sp>
        <p:nvSpPr>
          <p:cNvPr id="28678" name="Text Box 27"/>
          <p:cNvSpPr txBox="1">
            <a:spLocks noChangeArrowheads="1"/>
          </p:cNvSpPr>
          <p:nvPr/>
        </p:nvSpPr>
        <p:spPr bwMode="auto">
          <a:xfrm>
            <a:off x="2989263" y="584200"/>
            <a:ext cx="2087562" cy="396875"/>
          </a:xfrm>
          <a:prstGeom prst="rect">
            <a:avLst/>
          </a:prstGeom>
          <a:noFill/>
          <a:ln w="9525">
            <a:noFill/>
            <a:miter lim="800000"/>
            <a:headEnd/>
            <a:tailEnd/>
          </a:ln>
        </p:spPr>
        <p:txBody>
          <a:bodyPr>
            <a:spAutoFit/>
          </a:bodyPr>
          <a:lstStyle/>
          <a:p>
            <a:pPr algn="ctr">
              <a:spcBef>
                <a:spcPct val="0"/>
              </a:spcBef>
              <a:buFontTx/>
              <a:buNone/>
            </a:pPr>
            <a:r>
              <a:rPr lang="de-DE" sz="2000"/>
              <a:t>Effekte von A</a:t>
            </a:r>
          </a:p>
        </p:txBody>
      </p:sp>
      <p:sp>
        <p:nvSpPr>
          <p:cNvPr id="28679" name="Text Box 28"/>
          <p:cNvSpPr txBox="1">
            <a:spLocks noChangeArrowheads="1"/>
          </p:cNvSpPr>
          <p:nvPr/>
        </p:nvSpPr>
        <p:spPr bwMode="auto">
          <a:xfrm>
            <a:off x="2987675" y="5876925"/>
            <a:ext cx="2087563" cy="396875"/>
          </a:xfrm>
          <a:prstGeom prst="rect">
            <a:avLst/>
          </a:prstGeom>
          <a:noFill/>
          <a:ln w="9525">
            <a:noFill/>
            <a:miter lim="800000"/>
            <a:headEnd/>
            <a:tailEnd/>
          </a:ln>
        </p:spPr>
        <p:txBody>
          <a:bodyPr>
            <a:spAutoFit/>
          </a:bodyPr>
          <a:lstStyle/>
          <a:p>
            <a:pPr algn="ctr">
              <a:spcBef>
                <a:spcPct val="0"/>
              </a:spcBef>
              <a:buFontTx/>
              <a:buNone/>
            </a:pPr>
            <a:r>
              <a:rPr lang="de-DE" sz="2000"/>
              <a:t>Effekte von B</a:t>
            </a:r>
          </a:p>
        </p:txBody>
      </p:sp>
      <p:grpSp>
        <p:nvGrpSpPr>
          <p:cNvPr id="28680" name="Group 31"/>
          <p:cNvGrpSpPr>
            <a:grpSpLocks/>
          </p:cNvGrpSpPr>
          <p:nvPr/>
        </p:nvGrpSpPr>
        <p:grpSpPr bwMode="auto">
          <a:xfrm>
            <a:off x="3203575" y="1052513"/>
            <a:ext cx="1655763" cy="2160587"/>
            <a:chOff x="2018" y="663"/>
            <a:chExt cx="1043" cy="1361"/>
          </a:xfrm>
        </p:grpSpPr>
        <p:grpSp>
          <p:nvGrpSpPr>
            <p:cNvPr id="28688" name="Group 30"/>
            <p:cNvGrpSpPr>
              <a:grpSpLocks/>
            </p:cNvGrpSpPr>
            <p:nvPr/>
          </p:nvGrpSpPr>
          <p:grpSpPr bwMode="auto">
            <a:xfrm>
              <a:off x="2018" y="663"/>
              <a:ext cx="1043" cy="1361"/>
              <a:chOff x="2018" y="663"/>
              <a:chExt cx="1043" cy="1361"/>
            </a:xfrm>
          </p:grpSpPr>
          <p:sp>
            <p:nvSpPr>
              <p:cNvPr id="28690" name="Text Box 4"/>
              <p:cNvSpPr txBox="1">
                <a:spLocks noChangeArrowheads="1"/>
              </p:cNvSpPr>
              <p:nvPr/>
            </p:nvSpPr>
            <p:spPr bwMode="auto">
              <a:xfrm>
                <a:off x="2018" y="663"/>
                <a:ext cx="1043"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28691" name="Text Box 5"/>
              <p:cNvSpPr txBox="1">
                <a:spLocks noChangeArrowheads="1"/>
              </p:cNvSpPr>
              <p:nvPr/>
            </p:nvSpPr>
            <p:spPr bwMode="auto">
              <a:xfrm>
                <a:off x="2088" y="730"/>
                <a:ext cx="87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b="1">
                    <a:cs typeface="Arial" charset="0"/>
                  </a:rPr>
                  <a:t>Actor</a:t>
                </a:r>
              </a:p>
              <a:p>
                <a:pPr algn="ctr">
                  <a:lnSpc>
                    <a:spcPct val="90000"/>
                  </a:lnSpc>
                  <a:spcBef>
                    <a:spcPct val="0"/>
                  </a:spcBef>
                  <a:buFontTx/>
                  <a:buNone/>
                </a:pPr>
                <a:r>
                  <a:rPr lang="de-DE" sz="1600" b="1">
                    <a:cs typeface="Arial" charset="0"/>
                  </a:rPr>
                  <a:t>(A→Others)</a:t>
                </a:r>
              </a:p>
            </p:txBody>
          </p:sp>
          <p:sp>
            <p:nvSpPr>
              <p:cNvPr id="28692" name="Text Box 6"/>
              <p:cNvSpPr txBox="1">
                <a:spLocks noChangeArrowheads="1"/>
              </p:cNvSpPr>
              <p:nvPr/>
            </p:nvSpPr>
            <p:spPr bwMode="auto">
              <a:xfrm>
                <a:off x="2088" y="1183"/>
                <a:ext cx="87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Partner</a:t>
                </a:r>
              </a:p>
              <a:p>
                <a:pPr algn="ctr">
                  <a:spcBef>
                    <a:spcPct val="0"/>
                  </a:spcBef>
                  <a:buFontTx/>
                  <a:buNone/>
                </a:pPr>
                <a:r>
                  <a:rPr lang="de-DE" sz="1600">
                    <a:cs typeface="Arial" charset="0"/>
                  </a:rPr>
                  <a:t>(Others→A)</a:t>
                </a:r>
              </a:p>
            </p:txBody>
          </p:sp>
        </p:grpSp>
        <p:sp>
          <p:nvSpPr>
            <p:cNvPr id="28689" name="Text Box 29"/>
            <p:cNvSpPr txBox="1">
              <a:spLocks noChangeArrowheads="1"/>
            </p:cNvSpPr>
            <p:nvPr/>
          </p:nvSpPr>
          <p:spPr bwMode="auto">
            <a:xfrm>
              <a:off x="2077" y="1637"/>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b="1">
                  <a:cs typeface="Arial" charset="0"/>
                </a:rPr>
                <a:t>Relationship (A→B)</a:t>
              </a:r>
            </a:p>
          </p:txBody>
        </p:sp>
      </p:grpSp>
      <p:grpSp>
        <p:nvGrpSpPr>
          <p:cNvPr id="6" name="Group 23"/>
          <p:cNvGrpSpPr>
            <a:grpSpLocks/>
          </p:cNvGrpSpPr>
          <p:nvPr/>
        </p:nvGrpSpPr>
        <p:grpSpPr bwMode="auto">
          <a:xfrm>
            <a:off x="4572000" y="2492375"/>
            <a:ext cx="4176713" cy="1006475"/>
            <a:chOff x="2880" y="1570"/>
            <a:chExt cx="2631" cy="634"/>
          </a:xfrm>
        </p:grpSpPr>
        <p:sp>
          <p:nvSpPr>
            <p:cNvPr id="28686" name="Text Box 20"/>
            <p:cNvSpPr txBox="1">
              <a:spLocks noChangeArrowheads="1"/>
            </p:cNvSpPr>
            <p:nvPr/>
          </p:nvSpPr>
          <p:spPr bwMode="auto">
            <a:xfrm>
              <a:off x="3560" y="1570"/>
              <a:ext cx="1951" cy="634"/>
            </a:xfrm>
            <a:prstGeom prst="rect">
              <a:avLst/>
            </a:prstGeom>
            <a:noFill/>
            <a:ln w="9525">
              <a:noFill/>
              <a:miter lim="800000"/>
              <a:headEnd/>
              <a:tailEnd/>
            </a:ln>
          </p:spPr>
          <p:txBody>
            <a:bodyPr>
              <a:spAutoFit/>
            </a:bodyPr>
            <a:lstStyle/>
            <a:p>
              <a:pPr>
                <a:spcBef>
                  <a:spcPct val="50000"/>
                </a:spcBef>
                <a:buFontTx/>
                <a:buNone/>
              </a:pPr>
              <a:r>
                <a:rPr lang="de-DE" sz="2000"/>
                <a:t>Wie sehr verhält sich speziell A ggüber B aggressiv?</a:t>
              </a:r>
            </a:p>
          </p:txBody>
        </p:sp>
        <p:sp>
          <p:nvSpPr>
            <p:cNvPr id="28687" name="Line 21"/>
            <p:cNvSpPr>
              <a:spLocks noChangeShapeType="1"/>
            </p:cNvSpPr>
            <p:nvPr/>
          </p:nvSpPr>
          <p:spPr bwMode="auto">
            <a:xfrm flipH="1">
              <a:off x="2880" y="1797"/>
              <a:ext cx="680" cy="0"/>
            </a:xfrm>
            <a:prstGeom prst="line">
              <a:avLst/>
            </a:prstGeom>
            <a:noFill/>
            <a:ln w="19050">
              <a:solidFill>
                <a:schemeClr val="accent2"/>
              </a:solidFill>
              <a:round/>
              <a:headEnd/>
              <a:tailEnd type="triangle" w="med" len="med"/>
            </a:ln>
          </p:spPr>
          <p:txBody>
            <a:bodyPr/>
            <a:lstStyle/>
            <a:p>
              <a:endParaRPr lang="de-DE"/>
            </a:p>
          </p:txBody>
        </p:sp>
      </p:grpSp>
      <p:grpSp>
        <p:nvGrpSpPr>
          <p:cNvPr id="7" name="Group 22"/>
          <p:cNvGrpSpPr>
            <a:grpSpLocks/>
          </p:cNvGrpSpPr>
          <p:nvPr/>
        </p:nvGrpSpPr>
        <p:grpSpPr bwMode="auto">
          <a:xfrm>
            <a:off x="4572000" y="641350"/>
            <a:ext cx="4248150" cy="1006475"/>
            <a:chOff x="2880" y="404"/>
            <a:chExt cx="2676" cy="634"/>
          </a:xfrm>
        </p:grpSpPr>
        <p:sp>
          <p:nvSpPr>
            <p:cNvPr id="28684" name="Line 16"/>
            <p:cNvSpPr>
              <a:spLocks noChangeShapeType="1"/>
            </p:cNvSpPr>
            <p:nvPr/>
          </p:nvSpPr>
          <p:spPr bwMode="auto">
            <a:xfrm flipH="1">
              <a:off x="2880" y="799"/>
              <a:ext cx="726" cy="91"/>
            </a:xfrm>
            <a:prstGeom prst="line">
              <a:avLst/>
            </a:prstGeom>
            <a:noFill/>
            <a:ln w="19050">
              <a:solidFill>
                <a:schemeClr val="accent2"/>
              </a:solidFill>
              <a:round/>
              <a:headEnd/>
              <a:tailEnd type="triangle" w="med" len="med"/>
            </a:ln>
          </p:spPr>
          <p:txBody>
            <a:bodyPr/>
            <a:lstStyle/>
            <a:p>
              <a:endParaRPr lang="de-DE"/>
            </a:p>
          </p:txBody>
        </p:sp>
        <p:sp>
          <p:nvSpPr>
            <p:cNvPr id="28685" name="Text Box 17"/>
            <p:cNvSpPr txBox="1">
              <a:spLocks noChangeArrowheads="1"/>
            </p:cNvSpPr>
            <p:nvPr/>
          </p:nvSpPr>
          <p:spPr bwMode="auto">
            <a:xfrm>
              <a:off x="3605" y="404"/>
              <a:ext cx="1951" cy="634"/>
            </a:xfrm>
            <a:prstGeom prst="rect">
              <a:avLst/>
            </a:prstGeom>
            <a:noFill/>
            <a:ln w="9525">
              <a:noFill/>
              <a:miter lim="800000"/>
              <a:headEnd/>
              <a:tailEnd/>
            </a:ln>
          </p:spPr>
          <p:txBody>
            <a:bodyPr>
              <a:spAutoFit/>
            </a:bodyPr>
            <a:lstStyle/>
            <a:p>
              <a:pPr>
                <a:spcBef>
                  <a:spcPct val="50000"/>
                </a:spcBef>
                <a:buFontTx/>
                <a:buNone/>
              </a:pPr>
              <a:r>
                <a:rPr lang="de-DE" sz="2000"/>
                <a:t>Wie aggressiv verhält sich A allgemein ggüber anderen Personen?</a:t>
              </a:r>
            </a:p>
          </p:txBody>
        </p:sp>
      </p:grpSp>
      <p:sp>
        <p:nvSpPr>
          <p:cNvPr id="28683"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3"/>
          <p:cNvGrpSpPr>
            <a:grpSpLocks/>
          </p:cNvGrpSpPr>
          <p:nvPr/>
        </p:nvGrpSpPr>
        <p:grpSpPr bwMode="auto">
          <a:xfrm>
            <a:off x="3184525" y="1052513"/>
            <a:ext cx="1674813" cy="2160587"/>
            <a:chOff x="2143" y="709"/>
            <a:chExt cx="1055" cy="1361"/>
          </a:xfrm>
        </p:grpSpPr>
        <p:sp>
          <p:nvSpPr>
            <p:cNvPr id="29718" name="Text Box 4"/>
            <p:cNvSpPr txBox="1">
              <a:spLocks noChangeArrowheads="1"/>
            </p:cNvSpPr>
            <p:nvPr/>
          </p:nvSpPr>
          <p:spPr bwMode="auto">
            <a:xfrm>
              <a:off x="2143" y="709"/>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29719" name="Text Box 5"/>
            <p:cNvSpPr txBox="1">
              <a:spLocks noChangeArrowheads="1"/>
            </p:cNvSpPr>
            <p:nvPr/>
          </p:nvSpPr>
          <p:spPr bwMode="auto">
            <a:xfrm>
              <a:off x="2214" y="776"/>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Actor</a:t>
              </a:r>
            </a:p>
            <a:p>
              <a:pPr algn="ctr">
                <a:lnSpc>
                  <a:spcPct val="90000"/>
                </a:lnSpc>
                <a:spcBef>
                  <a:spcPct val="0"/>
                </a:spcBef>
                <a:buFontTx/>
                <a:buNone/>
              </a:pPr>
              <a:r>
                <a:rPr lang="de-DE" sz="1600">
                  <a:cs typeface="Arial" charset="0"/>
                </a:rPr>
                <a:t>(A→Others)</a:t>
              </a:r>
            </a:p>
          </p:txBody>
        </p:sp>
        <p:sp>
          <p:nvSpPr>
            <p:cNvPr id="29720" name="Text Box 6"/>
            <p:cNvSpPr txBox="1">
              <a:spLocks noChangeArrowheads="1"/>
            </p:cNvSpPr>
            <p:nvPr/>
          </p:nvSpPr>
          <p:spPr bwMode="auto">
            <a:xfrm>
              <a:off x="2214" y="1229"/>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b="1">
                  <a:cs typeface="Arial" charset="0"/>
                </a:rPr>
                <a:t>Partner</a:t>
              </a:r>
            </a:p>
            <a:p>
              <a:pPr algn="ctr">
                <a:spcBef>
                  <a:spcPct val="0"/>
                </a:spcBef>
                <a:buFontTx/>
                <a:buNone/>
              </a:pPr>
              <a:r>
                <a:rPr lang="de-DE" sz="1600" b="1">
                  <a:cs typeface="Arial" charset="0"/>
                </a:rPr>
                <a:t>(Others→A)</a:t>
              </a:r>
            </a:p>
          </p:txBody>
        </p:sp>
        <p:sp>
          <p:nvSpPr>
            <p:cNvPr id="29721" name="Text Box 7"/>
            <p:cNvSpPr txBox="1">
              <a:spLocks noChangeArrowheads="1"/>
            </p:cNvSpPr>
            <p:nvPr/>
          </p:nvSpPr>
          <p:spPr bwMode="auto">
            <a:xfrm>
              <a:off x="2214" y="1667"/>
              <a:ext cx="88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grpSp>
      <p:grpSp>
        <p:nvGrpSpPr>
          <p:cNvPr id="29699" name="Group 32"/>
          <p:cNvGrpSpPr>
            <a:grpSpLocks/>
          </p:cNvGrpSpPr>
          <p:nvPr/>
        </p:nvGrpSpPr>
        <p:grpSpPr bwMode="auto">
          <a:xfrm>
            <a:off x="3184525" y="3644900"/>
            <a:ext cx="1674813" cy="2160588"/>
            <a:chOff x="2006" y="2296"/>
            <a:chExt cx="1055" cy="1361"/>
          </a:xfrm>
        </p:grpSpPr>
        <p:sp>
          <p:nvSpPr>
            <p:cNvPr id="29714" name="Text Box 11"/>
            <p:cNvSpPr txBox="1">
              <a:spLocks noChangeArrowheads="1"/>
            </p:cNvSpPr>
            <p:nvPr/>
          </p:nvSpPr>
          <p:spPr bwMode="auto">
            <a:xfrm>
              <a:off x="2006" y="2296"/>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29715" name="Text Box 12"/>
            <p:cNvSpPr txBox="1">
              <a:spLocks noChangeArrowheads="1"/>
            </p:cNvSpPr>
            <p:nvPr/>
          </p:nvSpPr>
          <p:spPr bwMode="auto">
            <a:xfrm>
              <a:off x="2077" y="2363"/>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b="1">
                  <a:cs typeface="Arial" charset="0"/>
                </a:rPr>
                <a:t>Relationship (B→A)</a:t>
              </a:r>
            </a:p>
          </p:txBody>
        </p:sp>
        <p:sp>
          <p:nvSpPr>
            <p:cNvPr id="29716" name="Text Box 13"/>
            <p:cNvSpPr txBox="1">
              <a:spLocks noChangeArrowheads="1"/>
            </p:cNvSpPr>
            <p:nvPr/>
          </p:nvSpPr>
          <p:spPr bwMode="auto">
            <a:xfrm>
              <a:off x="2077" y="2816"/>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Partner</a:t>
              </a:r>
            </a:p>
            <a:p>
              <a:pPr algn="ctr">
                <a:spcBef>
                  <a:spcPct val="0"/>
                </a:spcBef>
                <a:buFontTx/>
                <a:buNone/>
              </a:pPr>
              <a:r>
                <a:rPr lang="de-DE" sz="1600">
                  <a:cs typeface="Arial" charset="0"/>
                </a:rPr>
                <a:t>(Others→B)</a:t>
              </a:r>
            </a:p>
          </p:txBody>
        </p:sp>
        <p:sp>
          <p:nvSpPr>
            <p:cNvPr id="29717" name="Text Box 14"/>
            <p:cNvSpPr txBox="1">
              <a:spLocks noChangeArrowheads="1"/>
            </p:cNvSpPr>
            <p:nvPr/>
          </p:nvSpPr>
          <p:spPr bwMode="auto">
            <a:xfrm>
              <a:off x="2077" y="3254"/>
              <a:ext cx="88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b="1">
                  <a:cs typeface="Arial" charset="0"/>
                </a:rPr>
                <a:t>Actor</a:t>
              </a:r>
            </a:p>
            <a:p>
              <a:pPr algn="ctr">
                <a:spcBef>
                  <a:spcPct val="0"/>
                </a:spcBef>
                <a:buFontTx/>
                <a:buNone/>
              </a:pPr>
              <a:r>
                <a:rPr lang="de-DE" sz="1600" b="1">
                  <a:cs typeface="Arial" charset="0"/>
                </a:rPr>
                <a:t>(B→Others</a:t>
              </a:r>
              <a:r>
                <a:rPr lang="de-DE" sz="1600">
                  <a:cs typeface="Arial" charset="0"/>
                </a:rPr>
                <a:t>)</a:t>
              </a:r>
            </a:p>
          </p:txBody>
        </p:sp>
      </p:grpSp>
      <p:grpSp>
        <p:nvGrpSpPr>
          <p:cNvPr id="4" name="Group 27"/>
          <p:cNvGrpSpPr>
            <a:grpSpLocks/>
          </p:cNvGrpSpPr>
          <p:nvPr/>
        </p:nvGrpSpPr>
        <p:grpSpPr bwMode="auto">
          <a:xfrm>
            <a:off x="4572000" y="5070475"/>
            <a:ext cx="4176713" cy="1311275"/>
            <a:chOff x="2880" y="3194"/>
            <a:chExt cx="2631" cy="826"/>
          </a:xfrm>
        </p:grpSpPr>
        <p:sp>
          <p:nvSpPr>
            <p:cNvPr id="29712" name="Line 17"/>
            <p:cNvSpPr>
              <a:spLocks noChangeShapeType="1"/>
            </p:cNvSpPr>
            <p:nvPr/>
          </p:nvSpPr>
          <p:spPr bwMode="auto">
            <a:xfrm flipH="1" flipV="1">
              <a:off x="2880" y="3430"/>
              <a:ext cx="726" cy="182"/>
            </a:xfrm>
            <a:prstGeom prst="line">
              <a:avLst/>
            </a:prstGeom>
            <a:noFill/>
            <a:ln w="19050">
              <a:solidFill>
                <a:schemeClr val="accent2"/>
              </a:solidFill>
              <a:round/>
              <a:headEnd/>
              <a:tailEnd type="triangle" w="med" len="med"/>
            </a:ln>
          </p:spPr>
          <p:txBody>
            <a:bodyPr/>
            <a:lstStyle/>
            <a:p>
              <a:endParaRPr lang="de-DE"/>
            </a:p>
          </p:txBody>
        </p:sp>
        <p:sp>
          <p:nvSpPr>
            <p:cNvPr id="29713" name="Text Box 18"/>
            <p:cNvSpPr txBox="1">
              <a:spLocks noChangeArrowheads="1"/>
            </p:cNvSpPr>
            <p:nvPr/>
          </p:nvSpPr>
          <p:spPr bwMode="auto">
            <a:xfrm>
              <a:off x="3560" y="3194"/>
              <a:ext cx="1951" cy="826"/>
            </a:xfrm>
            <a:prstGeom prst="rect">
              <a:avLst/>
            </a:prstGeom>
            <a:noFill/>
            <a:ln w="9525">
              <a:noFill/>
              <a:miter lim="800000"/>
              <a:headEnd/>
              <a:tailEnd/>
            </a:ln>
          </p:spPr>
          <p:txBody>
            <a:bodyPr>
              <a:spAutoFit/>
            </a:bodyPr>
            <a:lstStyle/>
            <a:p>
              <a:pPr>
                <a:spcBef>
                  <a:spcPct val="50000"/>
                </a:spcBef>
                <a:buFontTx/>
                <a:buNone/>
              </a:pPr>
              <a:r>
                <a:rPr lang="de-DE" sz="2000"/>
                <a:t>Wie herablassend reagiert B allgemein ggüber anderen Personen?</a:t>
              </a:r>
            </a:p>
          </p:txBody>
        </p:sp>
      </p:grpSp>
      <p:grpSp>
        <p:nvGrpSpPr>
          <p:cNvPr id="5" name="Group 26"/>
          <p:cNvGrpSpPr>
            <a:grpSpLocks/>
          </p:cNvGrpSpPr>
          <p:nvPr/>
        </p:nvGrpSpPr>
        <p:grpSpPr bwMode="auto">
          <a:xfrm>
            <a:off x="4500563" y="1412875"/>
            <a:ext cx="4248150" cy="1311275"/>
            <a:chOff x="2835" y="890"/>
            <a:chExt cx="2676" cy="826"/>
          </a:xfrm>
        </p:grpSpPr>
        <p:sp>
          <p:nvSpPr>
            <p:cNvPr id="29710" name="Text Box 20"/>
            <p:cNvSpPr txBox="1">
              <a:spLocks noChangeArrowheads="1"/>
            </p:cNvSpPr>
            <p:nvPr/>
          </p:nvSpPr>
          <p:spPr bwMode="auto">
            <a:xfrm>
              <a:off x="3560" y="890"/>
              <a:ext cx="1951" cy="826"/>
            </a:xfrm>
            <a:prstGeom prst="rect">
              <a:avLst/>
            </a:prstGeom>
            <a:noFill/>
            <a:ln w="9525">
              <a:noFill/>
              <a:miter lim="800000"/>
              <a:headEnd/>
              <a:tailEnd/>
            </a:ln>
          </p:spPr>
          <p:txBody>
            <a:bodyPr>
              <a:spAutoFit/>
            </a:bodyPr>
            <a:lstStyle/>
            <a:p>
              <a:pPr>
                <a:spcBef>
                  <a:spcPct val="50000"/>
                </a:spcBef>
                <a:buFontTx/>
                <a:buNone/>
              </a:pPr>
              <a:r>
                <a:rPr lang="de-DE" sz="2000"/>
                <a:t>Wie herablassend reagieren andere Personen allgemein ggüber A?</a:t>
              </a:r>
            </a:p>
          </p:txBody>
        </p:sp>
        <p:sp>
          <p:nvSpPr>
            <p:cNvPr id="29711" name="Line 21"/>
            <p:cNvSpPr>
              <a:spLocks noChangeShapeType="1"/>
            </p:cNvSpPr>
            <p:nvPr/>
          </p:nvSpPr>
          <p:spPr bwMode="auto">
            <a:xfrm flipH="1">
              <a:off x="2835" y="1207"/>
              <a:ext cx="725" cy="137"/>
            </a:xfrm>
            <a:prstGeom prst="line">
              <a:avLst/>
            </a:prstGeom>
            <a:noFill/>
            <a:ln w="19050">
              <a:solidFill>
                <a:schemeClr val="accent2"/>
              </a:solidFill>
              <a:round/>
              <a:headEnd/>
              <a:tailEnd type="triangle" w="med" len="med"/>
            </a:ln>
          </p:spPr>
          <p:txBody>
            <a:bodyPr/>
            <a:lstStyle/>
            <a:p>
              <a:endParaRPr lang="de-DE"/>
            </a:p>
          </p:txBody>
        </p:sp>
      </p:grpSp>
      <p:grpSp>
        <p:nvGrpSpPr>
          <p:cNvPr id="6" name="Group 33"/>
          <p:cNvGrpSpPr>
            <a:grpSpLocks/>
          </p:cNvGrpSpPr>
          <p:nvPr/>
        </p:nvGrpSpPr>
        <p:grpSpPr bwMode="auto">
          <a:xfrm>
            <a:off x="4572000" y="3663950"/>
            <a:ext cx="4248150" cy="701675"/>
            <a:chOff x="2880" y="2308"/>
            <a:chExt cx="2676" cy="442"/>
          </a:xfrm>
        </p:grpSpPr>
        <p:sp>
          <p:nvSpPr>
            <p:cNvPr id="29708" name="Text Box 23"/>
            <p:cNvSpPr txBox="1">
              <a:spLocks noChangeArrowheads="1"/>
            </p:cNvSpPr>
            <p:nvPr/>
          </p:nvSpPr>
          <p:spPr bwMode="auto">
            <a:xfrm>
              <a:off x="3560" y="2308"/>
              <a:ext cx="1996" cy="442"/>
            </a:xfrm>
            <a:prstGeom prst="rect">
              <a:avLst/>
            </a:prstGeom>
            <a:noFill/>
            <a:ln w="9525">
              <a:noFill/>
              <a:miter lim="800000"/>
              <a:headEnd/>
              <a:tailEnd/>
            </a:ln>
          </p:spPr>
          <p:txBody>
            <a:bodyPr>
              <a:spAutoFit/>
            </a:bodyPr>
            <a:lstStyle/>
            <a:p>
              <a:pPr>
                <a:spcBef>
                  <a:spcPct val="50000"/>
                </a:spcBef>
                <a:buFontTx/>
                <a:buNone/>
              </a:pPr>
              <a:r>
                <a:rPr lang="de-DE" sz="2000"/>
                <a:t>Wie sehr reagiert </a:t>
              </a:r>
              <a:r>
                <a:rPr lang="de-DE"/>
                <a:t>speziell </a:t>
              </a:r>
              <a:r>
                <a:rPr lang="de-DE" sz="2000"/>
                <a:t>B ggüber A </a:t>
              </a:r>
              <a:r>
                <a:rPr lang="de-DE"/>
                <a:t>herablassend</a:t>
              </a:r>
              <a:r>
                <a:rPr lang="de-DE" sz="2000"/>
                <a:t>?</a:t>
              </a:r>
            </a:p>
          </p:txBody>
        </p:sp>
        <p:sp>
          <p:nvSpPr>
            <p:cNvPr id="29709" name="Line 24"/>
            <p:cNvSpPr>
              <a:spLocks noChangeShapeType="1"/>
            </p:cNvSpPr>
            <p:nvPr/>
          </p:nvSpPr>
          <p:spPr bwMode="auto">
            <a:xfrm flipH="1">
              <a:off x="2880" y="2535"/>
              <a:ext cx="729" cy="1"/>
            </a:xfrm>
            <a:prstGeom prst="line">
              <a:avLst/>
            </a:prstGeom>
            <a:noFill/>
            <a:ln w="19050">
              <a:solidFill>
                <a:schemeClr val="accent2"/>
              </a:solidFill>
              <a:round/>
              <a:headEnd/>
              <a:tailEnd type="triangle" w="med" len="med"/>
            </a:ln>
          </p:spPr>
          <p:txBody>
            <a:bodyPr/>
            <a:lstStyle/>
            <a:p>
              <a:endParaRPr lang="de-DE"/>
            </a:p>
          </p:txBody>
        </p:sp>
      </p:grpSp>
      <p:sp>
        <p:nvSpPr>
          <p:cNvPr id="29703" name="Text Box 28"/>
          <p:cNvSpPr txBox="1">
            <a:spLocks noChangeArrowheads="1"/>
          </p:cNvSpPr>
          <p:nvPr/>
        </p:nvSpPr>
        <p:spPr bwMode="auto">
          <a:xfrm>
            <a:off x="611188" y="2665413"/>
            <a:ext cx="1944687" cy="1616075"/>
          </a:xfrm>
          <a:prstGeom prst="rect">
            <a:avLst/>
          </a:prstGeom>
          <a:noFill/>
          <a:ln w="9525">
            <a:noFill/>
            <a:miter lim="800000"/>
            <a:headEnd/>
            <a:tailEnd/>
          </a:ln>
        </p:spPr>
        <p:txBody>
          <a:bodyPr>
            <a:spAutoFit/>
          </a:bodyPr>
          <a:lstStyle/>
          <a:p>
            <a:pPr algn="ctr">
              <a:spcBef>
                <a:spcPct val="0"/>
              </a:spcBef>
              <a:buFontTx/>
              <a:buNone/>
            </a:pPr>
            <a:r>
              <a:rPr lang="de-DE" sz="2000">
                <a:cs typeface="Arial" charset="0"/>
              </a:rPr>
              <a:t>A verhält sich ggüber B sehr aggressiv und </a:t>
            </a:r>
            <a:r>
              <a:rPr lang="de-DE" sz="2000" b="1"/>
              <a:t>B reagiert herablassend</a:t>
            </a:r>
            <a:endParaRPr lang="de-DE" sz="2000" b="1">
              <a:cs typeface="Arial" charset="0"/>
            </a:endParaRPr>
          </a:p>
        </p:txBody>
      </p:sp>
      <p:sp>
        <p:nvSpPr>
          <p:cNvPr id="29704" name="Text Box 29"/>
          <p:cNvSpPr txBox="1">
            <a:spLocks noChangeArrowheads="1"/>
          </p:cNvSpPr>
          <p:nvPr/>
        </p:nvSpPr>
        <p:spPr bwMode="auto">
          <a:xfrm>
            <a:off x="611188" y="2095500"/>
            <a:ext cx="1944687" cy="396875"/>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Signale</a:t>
            </a:r>
          </a:p>
        </p:txBody>
      </p:sp>
      <p:sp>
        <p:nvSpPr>
          <p:cNvPr id="29705" name="Text Box 30"/>
          <p:cNvSpPr txBox="1">
            <a:spLocks noChangeArrowheads="1"/>
          </p:cNvSpPr>
          <p:nvPr/>
        </p:nvSpPr>
        <p:spPr bwMode="auto">
          <a:xfrm>
            <a:off x="2989263" y="584200"/>
            <a:ext cx="2087562" cy="396875"/>
          </a:xfrm>
          <a:prstGeom prst="rect">
            <a:avLst/>
          </a:prstGeom>
          <a:noFill/>
          <a:ln w="9525">
            <a:noFill/>
            <a:miter lim="800000"/>
            <a:headEnd/>
            <a:tailEnd/>
          </a:ln>
        </p:spPr>
        <p:txBody>
          <a:bodyPr>
            <a:spAutoFit/>
          </a:bodyPr>
          <a:lstStyle/>
          <a:p>
            <a:pPr algn="ctr">
              <a:spcBef>
                <a:spcPct val="0"/>
              </a:spcBef>
              <a:buFontTx/>
              <a:buNone/>
            </a:pPr>
            <a:r>
              <a:rPr lang="de-DE" sz="2000"/>
              <a:t>Effekte von A</a:t>
            </a:r>
          </a:p>
        </p:txBody>
      </p:sp>
      <p:sp>
        <p:nvSpPr>
          <p:cNvPr id="29706" name="Text Box 31"/>
          <p:cNvSpPr txBox="1">
            <a:spLocks noChangeArrowheads="1"/>
          </p:cNvSpPr>
          <p:nvPr/>
        </p:nvSpPr>
        <p:spPr bwMode="auto">
          <a:xfrm>
            <a:off x="2987675" y="5876925"/>
            <a:ext cx="2087563" cy="396875"/>
          </a:xfrm>
          <a:prstGeom prst="rect">
            <a:avLst/>
          </a:prstGeom>
          <a:noFill/>
          <a:ln w="9525">
            <a:noFill/>
            <a:miter lim="800000"/>
            <a:headEnd/>
            <a:tailEnd/>
          </a:ln>
        </p:spPr>
        <p:txBody>
          <a:bodyPr>
            <a:spAutoFit/>
          </a:bodyPr>
          <a:lstStyle/>
          <a:p>
            <a:pPr algn="ctr">
              <a:spcBef>
                <a:spcPct val="0"/>
              </a:spcBef>
              <a:buFontTx/>
              <a:buNone/>
            </a:pPr>
            <a:r>
              <a:rPr lang="de-DE" sz="2000"/>
              <a:t>Effekte von B</a:t>
            </a:r>
          </a:p>
        </p:txBody>
      </p:sp>
      <p:sp>
        <p:nvSpPr>
          <p:cNvPr id="29707"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3"/>
          <p:cNvGrpSpPr>
            <a:grpSpLocks/>
          </p:cNvGrpSpPr>
          <p:nvPr/>
        </p:nvGrpSpPr>
        <p:grpSpPr bwMode="auto">
          <a:xfrm>
            <a:off x="3184525" y="1052513"/>
            <a:ext cx="1674813" cy="2160587"/>
            <a:chOff x="2143" y="709"/>
            <a:chExt cx="1055" cy="1361"/>
          </a:xfrm>
        </p:grpSpPr>
        <p:sp>
          <p:nvSpPr>
            <p:cNvPr id="30733" name="Text Box 4"/>
            <p:cNvSpPr txBox="1">
              <a:spLocks noChangeArrowheads="1"/>
            </p:cNvSpPr>
            <p:nvPr/>
          </p:nvSpPr>
          <p:spPr bwMode="auto">
            <a:xfrm>
              <a:off x="2143" y="709"/>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0734" name="Text Box 5"/>
            <p:cNvSpPr txBox="1">
              <a:spLocks noChangeArrowheads="1"/>
            </p:cNvSpPr>
            <p:nvPr/>
          </p:nvSpPr>
          <p:spPr bwMode="auto">
            <a:xfrm>
              <a:off x="2214" y="776"/>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Perceiver</a:t>
              </a:r>
            </a:p>
            <a:p>
              <a:pPr algn="ctr">
                <a:lnSpc>
                  <a:spcPct val="90000"/>
                </a:lnSpc>
                <a:spcBef>
                  <a:spcPct val="0"/>
                </a:spcBef>
                <a:buFontTx/>
                <a:buNone/>
              </a:pPr>
              <a:r>
                <a:rPr lang="de-DE" sz="1600">
                  <a:cs typeface="Arial" charset="0"/>
                </a:rPr>
                <a:t>(A→Others)</a:t>
              </a:r>
            </a:p>
          </p:txBody>
        </p:sp>
        <p:sp>
          <p:nvSpPr>
            <p:cNvPr id="30735" name="Text Box 6"/>
            <p:cNvSpPr txBox="1">
              <a:spLocks noChangeArrowheads="1"/>
            </p:cNvSpPr>
            <p:nvPr/>
          </p:nvSpPr>
          <p:spPr bwMode="auto">
            <a:xfrm>
              <a:off x="2214" y="1229"/>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Target</a:t>
              </a:r>
            </a:p>
            <a:p>
              <a:pPr algn="ctr">
                <a:spcBef>
                  <a:spcPct val="0"/>
                </a:spcBef>
                <a:buFontTx/>
                <a:buNone/>
              </a:pPr>
              <a:r>
                <a:rPr lang="de-DE" sz="1600">
                  <a:cs typeface="Arial" charset="0"/>
                </a:rPr>
                <a:t>(Others→A)</a:t>
              </a:r>
            </a:p>
          </p:txBody>
        </p:sp>
        <p:sp>
          <p:nvSpPr>
            <p:cNvPr id="30736" name="Text Box 7"/>
            <p:cNvSpPr txBox="1">
              <a:spLocks noChangeArrowheads="1"/>
            </p:cNvSpPr>
            <p:nvPr/>
          </p:nvSpPr>
          <p:spPr bwMode="auto">
            <a:xfrm>
              <a:off x="2214" y="1667"/>
              <a:ext cx="88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grpSp>
      <p:sp>
        <p:nvSpPr>
          <p:cNvPr id="30723" name="Text Box 8"/>
          <p:cNvSpPr txBox="1">
            <a:spLocks noChangeArrowheads="1"/>
          </p:cNvSpPr>
          <p:nvPr/>
        </p:nvSpPr>
        <p:spPr bwMode="auto">
          <a:xfrm>
            <a:off x="611188" y="2665413"/>
            <a:ext cx="1944687" cy="1616075"/>
          </a:xfrm>
          <a:prstGeom prst="rect">
            <a:avLst/>
          </a:prstGeom>
          <a:noFill/>
          <a:ln w="9525">
            <a:noFill/>
            <a:miter lim="800000"/>
            <a:headEnd/>
            <a:tailEnd/>
          </a:ln>
        </p:spPr>
        <p:txBody>
          <a:bodyPr>
            <a:spAutoFit/>
          </a:bodyPr>
          <a:lstStyle/>
          <a:p>
            <a:pPr algn="ctr">
              <a:spcBef>
                <a:spcPct val="0"/>
              </a:spcBef>
              <a:buFontTx/>
              <a:buNone/>
            </a:pPr>
            <a:r>
              <a:rPr lang="de-DE" sz="2000">
                <a:cs typeface="Arial" charset="0"/>
              </a:rPr>
              <a:t>A hält B für eine ehrliche Person; B fühlt sich von A wert</a:t>
            </a:r>
            <a:r>
              <a:rPr lang="de-DE"/>
              <a:t>ge</a:t>
            </a:r>
            <a:r>
              <a:rPr lang="de-DE" sz="2000">
                <a:cs typeface="Arial" charset="0"/>
              </a:rPr>
              <a:t>schätzt</a:t>
            </a:r>
          </a:p>
        </p:txBody>
      </p:sp>
      <p:sp>
        <p:nvSpPr>
          <p:cNvPr id="30724" name="Text Box 9"/>
          <p:cNvSpPr txBox="1">
            <a:spLocks noChangeArrowheads="1"/>
          </p:cNvSpPr>
          <p:nvPr/>
        </p:nvSpPr>
        <p:spPr bwMode="auto">
          <a:xfrm>
            <a:off x="323850" y="1989138"/>
            <a:ext cx="2447925" cy="701675"/>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Interpersonelle Wahrnehmungen</a:t>
            </a:r>
          </a:p>
        </p:txBody>
      </p:sp>
      <p:grpSp>
        <p:nvGrpSpPr>
          <p:cNvPr id="30725" name="Group 10"/>
          <p:cNvGrpSpPr>
            <a:grpSpLocks/>
          </p:cNvGrpSpPr>
          <p:nvPr/>
        </p:nvGrpSpPr>
        <p:grpSpPr bwMode="auto">
          <a:xfrm>
            <a:off x="3184525" y="3644900"/>
            <a:ext cx="1674813" cy="2160588"/>
            <a:chOff x="2143" y="2568"/>
            <a:chExt cx="1055" cy="1361"/>
          </a:xfrm>
        </p:grpSpPr>
        <p:sp>
          <p:nvSpPr>
            <p:cNvPr id="30729" name="Text Box 11"/>
            <p:cNvSpPr txBox="1">
              <a:spLocks noChangeArrowheads="1"/>
            </p:cNvSpPr>
            <p:nvPr/>
          </p:nvSpPr>
          <p:spPr bwMode="auto">
            <a:xfrm>
              <a:off x="2143" y="2568"/>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0730" name="Text Box 12"/>
            <p:cNvSpPr txBox="1">
              <a:spLocks noChangeArrowheads="1"/>
            </p:cNvSpPr>
            <p:nvPr/>
          </p:nvSpPr>
          <p:spPr bwMode="auto">
            <a:xfrm>
              <a:off x="2214" y="2635"/>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Relationship (B→A)</a:t>
              </a:r>
            </a:p>
          </p:txBody>
        </p:sp>
        <p:sp>
          <p:nvSpPr>
            <p:cNvPr id="30731" name="Text Box 13"/>
            <p:cNvSpPr txBox="1">
              <a:spLocks noChangeArrowheads="1"/>
            </p:cNvSpPr>
            <p:nvPr/>
          </p:nvSpPr>
          <p:spPr bwMode="auto">
            <a:xfrm>
              <a:off x="2214" y="3088"/>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Target</a:t>
              </a:r>
            </a:p>
            <a:p>
              <a:pPr algn="ctr">
                <a:spcBef>
                  <a:spcPct val="0"/>
                </a:spcBef>
                <a:buFontTx/>
                <a:buNone/>
              </a:pPr>
              <a:r>
                <a:rPr lang="de-DE" sz="1600">
                  <a:cs typeface="Arial" charset="0"/>
                </a:rPr>
                <a:t>(Others→B)</a:t>
              </a:r>
            </a:p>
          </p:txBody>
        </p:sp>
        <p:sp>
          <p:nvSpPr>
            <p:cNvPr id="30732" name="Text Box 14"/>
            <p:cNvSpPr txBox="1">
              <a:spLocks noChangeArrowheads="1"/>
            </p:cNvSpPr>
            <p:nvPr/>
          </p:nvSpPr>
          <p:spPr bwMode="auto">
            <a:xfrm>
              <a:off x="2214" y="3526"/>
              <a:ext cx="88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Perceiver</a:t>
              </a:r>
            </a:p>
            <a:p>
              <a:pPr algn="ctr">
                <a:spcBef>
                  <a:spcPct val="0"/>
                </a:spcBef>
                <a:buFontTx/>
                <a:buNone/>
              </a:pPr>
              <a:r>
                <a:rPr lang="de-DE" sz="1600">
                  <a:cs typeface="Arial" charset="0"/>
                </a:rPr>
                <a:t>(B→Others)</a:t>
              </a:r>
            </a:p>
          </p:txBody>
        </p:sp>
      </p:grpSp>
      <p:sp>
        <p:nvSpPr>
          <p:cNvPr id="30726" name="Text Box 15"/>
          <p:cNvSpPr txBox="1">
            <a:spLocks noChangeArrowheads="1"/>
          </p:cNvSpPr>
          <p:nvPr/>
        </p:nvSpPr>
        <p:spPr bwMode="auto">
          <a:xfrm>
            <a:off x="2989263" y="584200"/>
            <a:ext cx="2087562" cy="396875"/>
          </a:xfrm>
          <a:prstGeom prst="rect">
            <a:avLst/>
          </a:prstGeom>
          <a:noFill/>
          <a:ln w="9525">
            <a:noFill/>
            <a:miter lim="800000"/>
            <a:headEnd/>
            <a:tailEnd/>
          </a:ln>
        </p:spPr>
        <p:txBody>
          <a:bodyPr>
            <a:spAutoFit/>
          </a:bodyPr>
          <a:lstStyle/>
          <a:p>
            <a:pPr algn="ctr">
              <a:spcBef>
                <a:spcPct val="0"/>
              </a:spcBef>
              <a:buFontTx/>
              <a:buNone/>
            </a:pPr>
            <a:r>
              <a:rPr lang="de-DE" sz="2000"/>
              <a:t>Effekte von A</a:t>
            </a:r>
          </a:p>
        </p:txBody>
      </p:sp>
      <p:sp>
        <p:nvSpPr>
          <p:cNvPr id="30727" name="Text Box 16"/>
          <p:cNvSpPr txBox="1">
            <a:spLocks noChangeArrowheads="1"/>
          </p:cNvSpPr>
          <p:nvPr/>
        </p:nvSpPr>
        <p:spPr bwMode="auto">
          <a:xfrm>
            <a:off x="2987675" y="5876925"/>
            <a:ext cx="2087563" cy="396875"/>
          </a:xfrm>
          <a:prstGeom prst="rect">
            <a:avLst/>
          </a:prstGeom>
          <a:noFill/>
          <a:ln w="9525">
            <a:noFill/>
            <a:miter lim="800000"/>
            <a:headEnd/>
            <a:tailEnd/>
          </a:ln>
        </p:spPr>
        <p:txBody>
          <a:bodyPr>
            <a:spAutoFit/>
          </a:bodyPr>
          <a:lstStyle/>
          <a:p>
            <a:pPr algn="ctr">
              <a:spcBef>
                <a:spcPct val="0"/>
              </a:spcBef>
              <a:buFontTx/>
              <a:buNone/>
            </a:pPr>
            <a:r>
              <a:rPr lang="de-DE" sz="2000"/>
              <a:t>Effekte von B</a:t>
            </a:r>
          </a:p>
        </p:txBody>
      </p:sp>
      <p:sp>
        <p:nvSpPr>
          <p:cNvPr id="30728"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de-DE" smtClean="0"/>
              <a:t>Bedeutung</a:t>
            </a:r>
            <a:endParaRPr lang="en-US" smtClean="0"/>
          </a:p>
        </p:txBody>
      </p:sp>
      <p:sp>
        <p:nvSpPr>
          <p:cNvPr id="57347" name="Rectangle 3"/>
          <p:cNvSpPr>
            <a:spLocks noGrp="1" noChangeArrowheads="1"/>
          </p:cNvSpPr>
          <p:nvPr>
            <p:ph type="body" idx="1"/>
          </p:nvPr>
        </p:nvSpPr>
        <p:spPr>
          <a:xfrm>
            <a:off x="228600" y="1484313"/>
            <a:ext cx="8686800" cy="4724400"/>
          </a:xfrm>
        </p:spPr>
        <p:txBody>
          <a:bodyPr/>
          <a:lstStyle/>
          <a:p>
            <a:pPr eaLnBrk="1" hangingPunct="1">
              <a:lnSpc>
                <a:spcPct val="90000"/>
              </a:lnSpc>
              <a:spcBef>
                <a:spcPct val="55000"/>
              </a:spcBef>
              <a:buClr>
                <a:schemeClr val="tx1"/>
              </a:buClr>
            </a:pPr>
            <a:r>
              <a:rPr lang="de-DE" smtClean="0"/>
              <a:t>Wir definieren uns als Mensch über unsere Persönlichkeit und unsere sozialen Beziehungen</a:t>
            </a:r>
          </a:p>
          <a:p>
            <a:pPr eaLnBrk="1" hangingPunct="1">
              <a:lnSpc>
                <a:spcPct val="90000"/>
              </a:lnSpc>
              <a:spcBef>
                <a:spcPct val="55000"/>
              </a:spcBef>
              <a:buClr>
                <a:schemeClr val="tx1"/>
              </a:buClr>
            </a:pPr>
            <a:r>
              <a:rPr lang="de-DE" smtClean="0"/>
              <a:t>Die meisten relevanten sozialen Phänomene unseres Alltags lassen sich nicht ohne den Einfluss der beteiligten Persönlichkeiten verstehen</a:t>
            </a:r>
          </a:p>
          <a:p>
            <a:pPr eaLnBrk="1" hangingPunct="1">
              <a:lnSpc>
                <a:spcPct val="90000"/>
              </a:lnSpc>
              <a:spcBef>
                <a:spcPct val="55000"/>
              </a:spcBef>
              <a:buClr>
                <a:schemeClr val="tx1"/>
              </a:buClr>
            </a:pPr>
            <a:r>
              <a:rPr lang="de-DE" smtClean="0"/>
              <a:t>Die meisten Persönlichkeitseigenschaften können sich nur in sozialen Beziehungen ausdrücken und entwickeln</a:t>
            </a:r>
          </a:p>
          <a:p>
            <a:pPr eaLnBrk="1" hangingPunct="1">
              <a:lnSpc>
                <a:spcPct val="90000"/>
              </a:lnSpc>
              <a:spcBef>
                <a:spcPct val="55000"/>
              </a:spcBef>
              <a:buClr>
                <a:schemeClr val="tx1"/>
              </a:buClr>
            </a:pPr>
            <a:r>
              <a:rPr lang="de-DE" smtClean="0"/>
              <a:t>Persönlichkeit und soziale Beziehungen müssen gemeinsam erforscht werden</a:t>
            </a:r>
          </a:p>
          <a:p>
            <a:pPr eaLnBrk="1" hangingPunct="1">
              <a:lnSpc>
                <a:spcPct val="90000"/>
              </a:lnSpc>
              <a:spcBef>
                <a:spcPct val="55000"/>
              </a:spcBef>
              <a:buClr>
                <a:schemeClr val="tx1"/>
              </a:buClr>
            </a:pPr>
            <a:r>
              <a:rPr lang="de-DE" smtClean="0"/>
              <a:t>Zunehmend mehr integrative Ansätze aber noch keine gemeinsame Sprache, kein übergreifendes Modell</a:t>
            </a:r>
          </a:p>
        </p:txBody>
      </p:sp>
      <p:sp>
        <p:nvSpPr>
          <p:cNvPr id="4100"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a:t>
            </a:r>
            <a:r>
              <a:rPr lang="de-DE" sz="1200" b="1">
                <a:solidFill>
                  <a:srgbClr val="002060"/>
                </a:solidFill>
              </a:rPr>
              <a:t>Bedeutung</a:t>
            </a:r>
            <a:r>
              <a:rPr lang="de-DE" sz="1200"/>
              <a:t>   Variablen   Komponenten   Rahmenmodell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8"/>
          <p:cNvSpPr txBox="1">
            <a:spLocks noChangeArrowheads="1"/>
          </p:cNvSpPr>
          <p:nvPr/>
        </p:nvSpPr>
        <p:spPr bwMode="auto">
          <a:xfrm>
            <a:off x="611188" y="2665413"/>
            <a:ext cx="1944687" cy="1616075"/>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A hält B für eine ehrliche Person</a:t>
            </a:r>
            <a:r>
              <a:rPr lang="de-DE" sz="2000">
                <a:cs typeface="Arial" charset="0"/>
              </a:rPr>
              <a:t>; B fühlt sich von A wert</a:t>
            </a:r>
            <a:r>
              <a:rPr lang="de-DE"/>
              <a:t>ge</a:t>
            </a:r>
            <a:r>
              <a:rPr lang="de-DE" sz="2000">
                <a:cs typeface="Arial" charset="0"/>
              </a:rPr>
              <a:t>schätzt</a:t>
            </a:r>
          </a:p>
        </p:txBody>
      </p:sp>
      <p:sp>
        <p:nvSpPr>
          <p:cNvPr id="31747" name="Text Box 9"/>
          <p:cNvSpPr txBox="1">
            <a:spLocks noChangeArrowheads="1"/>
          </p:cNvSpPr>
          <p:nvPr/>
        </p:nvSpPr>
        <p:spPr bwMode="auto">
          <a:xfrm>
            <a:off x="323850" y="1989138"/>
            <a:ext cx="2447925" cy="701675"/>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Interpersonelle Wahrnehmungen</a:t>
            </a:r>
          </a:p>
        </p:txBody>
      </p:sp>
      <p:grpSp>
        <p:nvGrpSpPr>
          <p:cNvPr id="31748" name="Group 10"/>
          <p:cNvGrpSpPr>
            <a:grpSpLocks/>
          </p:cNvGrpSpPr>
          <p:nvPr/>
        </p:nvGrpSpPr>
        <p:grpSpPr bwMode="auto">
          <a:xfrm>
            <a:off x="3184525" y="3644900"/>
            <a:ext cx="1674813" cy="2160588"/>
            <a:chOff x="2143" y="2568"/>
            <a:chExt cx="1055" cy="1361"/>
          </a:xfrm>
        </p:grpSpPr>
        <p:sp>
          <p:nvSpPr>
            <p:cNvPr id="31767" name="Text Box 11"/>
            <p:cNvSpPr txBox="1">
              <a:spLocks noChangeArrowheads="1"/>
            </p:cNvSpPr>
            <p:nvPr/>
          </p:nvSpPr>
          <p:spPr bwMode="auto">
            <a:xfrm>
              <a:off x="2143" y="2568"/>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1768" name="Text Box 12"/>
            <p:cNvSpPr txBox="1">
              <a:spLocks noChangeArrowheads="1"/>
            </p:cNvSpPr>
            <p:nvPr/>
          </p:nvSpPr>
          <p:spPr bwMode="auto">
            <a:xfrm>
              <a:off x="2214" y="2635"/>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Relationship (B→A)</a:t>
              </a:r>
            </a:p>
          </p:txBody>
        </p:sp>
        <p:sp>
          <p:nvSpPr>
            <p:cNvPr id="31769" name="Text Box 13"/>
            <p:cNvSpPr txBox="1">
              <a:spLocks noChangeArrowheads="1"/>
            </p:cNvSpPr>
            <p:nvPr/>
          </p:nvSpPr>
          <p:spPr bwMode="auto">
            <a:xfrm>
              <a:off x="2214" y="3088"/>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b="1">
                  <a:cs typeface="Arial" charset="0"/>
                </a:rPr>
                <a:t>Target</a:t>
              </a:r>
            </a:p>
            <a:p>
              <a:pPr algn="ctr">
                <a:spcBef>
                  <a:spcPct val="0"/>
                </a:spcBef>
                <a:buFontTx/>
                <a:buNone/>
              </a:pPr>
              <a:r>
                <a:rPr lang="de-DE" sz="1600" b="1">
                  <a:cs typeface="Arial" charset="0"/>
                </a:rPr>
                <a:t>(Others→B)</a:t>
              </a:r>
            </a:p>
          </p:txBody>
        </p:sp>
        <p:sp>
          <p:nvSpPr>
            <p:cNvPr id="31770" name="Text Box 14"/>
            <p:cNvSpPr txBox="1">
              <a:spLocks noChangeArrowheads="1"/>
            </p:cNvSpPr>
            <p:nvPr/>
          </p:nvSpPr>
          <p:spPr bwMode="auto">
            <a:xfrm>
              <a:off x="2214" y="3526"/>
              <a:ext cx="88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Perceiver</a:t>
              </a:r>
            </a:p>
            <a:p>
              <a:pPr algn="ctr">
                <a:spcBef>
                  <a:spcPct val="0"/>
                </a:spcBef>
                <a:buFontTx/>
                <a:buNone/>
              </a:pPr>
              <a:r>
                <a:rPr lang="de-DE" sz="1600">
                  <a:cs typeface="Arial" charset="0"/>
                </a:rPr>
                <a:t>(B→Others)</a:t>
              </a:r>
            </a:p>
          </p:txBody>
        </p:sp>
      </p:grpSp>
      <p:sp>
        <p:nvSpPr>
          <p:cNvPr id="31749" name="Text Box 15"/>
          <p:cNvSpPr txBox="1">
            <a:spLocks noChangeArrowheads="1"/>
          </p:cNvSpPr>
          <p:nvPr/>
        </p:nvSpPr>
        <p:spPr bwMode="auto">
          <a:xfrm>
            <a:off x="2989263" y="584200"/>
            <a:ext cx="2087562" cy="396875"/>
          </a:xfrm>
          <a:prstGeom prst="rect">
            <a:avLst/>
          </a:prstGeom>
          <a:noFill/>
          <a:ln w="9525">
            <a:noFill/>
            <a:miter lim="800000"/>
            <a:headEnd/>
            <a:tailEnd/>
          </a:ln>
        </p:spPr>
        <p:txBody>
          <a:bodyPr>
            <a:spAutoFit/>
          </a:bodyPr>
          <a:lstStyle/>
          <a:p>
            <a:pPr algn="ctr">
              <a:spcBef>
                <a:spcPct val="0"/>
              </a:spcBef>
              <a:buFontTx/>
              <a:buNone/>
            </a:pPr>
            <a:r>
              <a:rPr lang="de-DE" sz="2000"/>
              <a:t>Effekte von A</a:t>
            </a:r>
          </a:p>
        </p:txBody>
      </p:sp>
      <p:sp>
        <p:nvSpPr>
          <p:cNvPr id="31750" name="Text Box 16"/>
          <p:cNvSpPr txBox="1">
            <a:spLocks noChangeArrowheads="1"/>
          </p:cNvSpPr>
          <p:nvPr/>
        </p:nvSpPr>
        <p:spPr bwMode="auto">
          <a:xfrm>
            <a:off x="2987675" y="5876925"/>
            <a:ext cx="2087563" cy="396875"/>
          </a:xfrm>
          <a:prstGeom prst="rect">
            <a:avLst/>
          </a:prstGeom>
          <a:noFill/>
          <a:ln w="9525">
            <a:noFill/>
            <a:miter lim="800000"/>
            <a:headEnd/>
            <a:tailEnd/>
          </a:ln>
        </p:spPr>
        <p:txBody>
          <a:bodyPr>
            <a:spAutoFit/>
          </a:bodyPr>
          <a:lstStyle/>
          <a:p>
            <a:pPr algn="ctr">
              <a:spcBef>
                <a:spcPct val="0"/>
              </a:spcBef>
              <a:buFontTx/>
              <a:buNone/>
            </a:pPr>
            <a:r>
              <a:rPr lang="de-DE" sz="2000"/>
              <a:t>Effekte von B</a:t>
            </a:r>
          </a:p>
        </p:txBody>
      </p:sp>
      <p:grpSp>
        <p:nvGrpSpPr>
          <p:cNvPr id="3" name="Group 17"/>
          <p:cNvGrpSpPr>
            <a:grpSpLocks/>
          </p:cNvGrpSpPr>
          <p:nvPr/>
        </p:nvGrpSpPr>
        <p:grpSpPr bwMode="auto">
          <a:xfrm>
            <a:off x="4572000" y="4438650"/>
            <a:ext cx="4176713" cy="1006475"/>
            <a:chOff x="2880" y="2796"/>
            <a:chExt cx="2631" cy="634"/>
          </a:xfrm>
        </p:grpSpPr>
        <p:sp>
          <p:nvSpPr>
            <p:cNvPr id="31765" name="Text Box 18"/>
            <p:cNvSpPr txBox="1">
              <a:spLocks noChangeArrowheads="1"/>
            </p:cNvSpPr>
            <p:nvPr/>
          </p:nvSpPr>
          <p:spPr bwMode="auto">
            <a:xfrm>
              <a:off x="3560" y="2796"/>
              <a:ext cx="1951" cy="634"/>
            </a:xfrm>
            <a:prstGeom prst="rect">
              <a:avLst/>
            </a:prstGeom>
            <a:noFill/>
            <a:ln w="9525">
              <a:noFill/>
              <a:miter lim="800000"/>
              <a:headEnd/>
              <a:tailEnd/>
            </a:ln>
          </p:spPr>
          <p:txBody>
            <a:bodyPr>
              <a:spAutoFit/>
            </a:bodyPr>
            <a:lstStyle/>
            <a:p>
              <a:pPr>
                <a:spcBef>
                  <a:spcPct val="50000"/>
                </a:spcBef>
                <a:buFontTx/>
                <a:buNone/>
              </a:pPr>
              <a:r>
                <a:rPr lang="de-DE" sz="2000"/>
                <a:t>Wie sehr halten andere B allgemein für eine ehrliche Person?</a:t>
              </a:r>
            </a:p>
          </p:txBody>
        </p:sp>
        <p:sp>
          <p:nvSpPr>
            <p:cNvPr id="31766" name="Line 19"/>
            <p:cNvSpPr>
              <a:spLocks noChangeShapeType="1"/>
            </p:cNvSpPr>
            <p:nvPr/>
          </p:nvSpPr>
          <p:spPr bwMode="auto">
            <a:xfrm flipH="1" flipV="1">
              <a:off x="2880" y="2976"/>
              <a:ext cx="681" cy="46"/>
            </a:xfrm>
            <a:prstGeom prst="line">
              <a:avLst/>
            </a:prstGeom>
            <a:noFill/>
            <a:ln w="19050">
              <a:solidFill>
                <a:schemeClr val="accent2"/>
              </a:solidFill>
              <a:round/>
              <a:headEnd/>
              <a:tailEnd type="triangle" w="med" len="med"/>
            </a:ln>
          </p:spPr>
          <p:txBody>
            <a:bodyPr/>
            <a:lstStyle/>
            <a:p>
              <a:endParaRPr lang="de-DE"/>
            </a:p>
          </p:txBody>
        </p:sp>
      </p:grpSp>
      <p:grpSp>
        <p:nvGrpSpPr>
          <p:cNvPr id="31752" name="Group 26"/>
          <p:cNvGrpSpPr>
            <a:grpSpLocks/>
          </p:cNvGrpSpPr>
          <p:nvPr/>
        </p:nvGrpSpPr>
        <p:grpSpPr bwMode="auto">
          <a:xfrm>
            <a:off x="3203575" y="1052513"/>
            <a:ext cx="1655763" cy="2160587"/>
            <a:chOff x="2018" y="663"/>
            <a:chExt cx="1043" cy="1361"/>
          </a:xfrm>
        </p:grpSpPr>
        <p:grpSp>
          <p:nvGrpSpPr>
            <p:cNvPr id="31760" name="Group 27"/>
            <p:cNvGrpSpPr>
              <a:grpSpLocks/>
            </p:cNvGrpSpPr>
            <p:nvPr/>
          </p:nvGrpSpPr>
          <p:grpSpPr bwMode="auto">
            <a:xfrm>
              <a:off x="2018" y="663"/>
              <a:ext cx="1043" cy="1361"/>
              <a:chOff x="2018" y="663"/>
              <a:chExt cx="1043" cy="1361"/>
            </a:xfrm>
          </p:grpSpPr>
          <p:sp>
            <p:nvSpPr>
              <p:cNvPr id="31762" name="Text Box 28"/>
              <p:cNvSpPr txBox="1">
                <a:spLocks noChangeArrowheads="1"/>
              </p:cNvSpPr>
              <p:nvPr/>
            </p:nvSpPr>
            <p:spPr bwMode="auto">
              <a:xfrm>
                <a:off x="2018" y="663"/>
                <a:ext cx="1043"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1763" name="Text Box 29"/>
              <p:cNvSpPr txBox="1">
                <a:spLocks noChangeArrowheads="1"/>
              </p:cNvSpPr>
              <p:nvPr/>
            </p:nvSpPr>
            <p:spPr bwMode="auto">
              <a:xfrm>
                <a:off x="2088" y="730"/>
                <a:ext cx="87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b="1">
                    <a:cs typeface="Arial" charset="0"/>
                  </a:rPr>
                  <a:t>Perceiver</a:t>
                </a:r>
              </a:p>
              <a:p>
                <a:pPr algn="ctr">
                  <a:lnSpc>
                    <a:spcPct val="90000"/>
                  </a:lnSpc>
                  <a:spcBef>
                    <a:spcPct val="0"/>
                  </a:spcBef>
                  <a:buFontTx/>
                  <a:buNone/>
                </a:pPr>
                <a:r>
                  <a:rPr lang="de-DE" sz="1600" b="1">
                    <a:cs typeface="Arial" charset="0"/>
                  </a:rPr>
                  <a:t>(A→Others)</a:t>
                </a:r>
              </a:p>
            </p:txBody>
          </p:sp>
          <p:sp>
            <p:nvSpPr>
              <p:cNvPr id="31764" name="Text Box 30"/>
              <p:cNvSpPr txBox="1">
                <a:spLocks noChangeArrowheads="1"/>
              </p:cNvSpPr>
              <p:nvPr/>
            </p:nvSpPr>
            <p:spPr bwMode="auto">
              <a:xfrm>
                <a:off x="2088" y="1183"/>
                <a:ext cx="87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Target</a:t>
                </a:r>
              </a:p>
              <a:p>
                <a:pPr algn="ctr">
                  <a:spcBef>
                    <a:spcPct val="0"/>
                  </a:spcBef>
                  <a:buFontTx/>
                  <a:buNone/>
                </a:pPr>
                <a:r>
                  <a:rPr lang="de-DE" sz="1600">
                    <a:cs typeface="Arial" charset="0"/>
                  </a:rPr>
                  <a:t>(Others→A)</a:t>
                </a:r>
              </a:p>
            </p:txBody>
          </p:sp>
        </p:grpSp>
        <p:sp>
          <p:nvSpPr>
            <p:cNvPr id="31761" name="Text Box 31"/>
            <p:cNvSpPr txBox="1">
              <a:spLocks noChangeArrowheads="1"/>
            </p:cNvSpPr>
            <p:nvPr/>
          </p:nvSpPr>
          <p:spPr bwMode="auto">
            <a:xfrm>
              <a:off x="2077" y="1637"/>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b="1">
                  <a:cs typeface="Arial" charset="0"/>
                </a:rPr>
                <a:t>Relationship (A→B)</a:t>
              </a:r>
            </a:p>
          </p:txBody>
        </p:sp>
      </p:grpSp>
      <p:grpSp>
        <p:nvGrpSpPr>
          <p:cNvPr id="6" name="Group 20"/>
          <p:cNvGrpSpPr>
            <a:grpSpLocks/>
          </p:cNvGrpSpPr>
          <p:nvPr/>
        </p:nvGrpSpPr>
        <p:grpSpPr bwMode="auto">
          <a:xfrm>
            <a:off x="4572000" y="2492375"/>
            <a:ext cx="4176713" cy="701675"/>
            <a:chOff x="2880" y="1570"/>
            <a:chExt cx="2631" cy="442"/>
          </a:xfrm>
        </p:grpSpPr>
        <p:sp>
          <p:nvSpPr>
            <p:cNvPr id="31758" name="Text Box 21"/>
            <p:cNvSpPr txBox="1">
              <a:spLocks noChangeArrowheads="1"/>
            </p:cNvSpPr>
            <p:nvPr/>
          </p:nvSpPr>
          <p:spPr bwMode="auto">
            <a:xfrm>
              <a:off x="3560" y="1570"/>
              <a:ext cx="1951" cy="442"/>
            </a:xfrm>
            <a:prstGeom prst="rect">
              <a:avLst/>
            </a:prstGeom>
            <a:noFill/>
            <a:ln w="9525">
              <a:noFill/>
              <a:miter lim="800000"/>
              <a:headEnd/>
              <a:tailEnd/>
            </a:ln>
          </p:spPr>
          <p:txBody>
            <a:bodyPr>
              <a:spAutoFit/>
            </a:bodyPr>
            <a:lstStyle/>
            <a:p>
              <a:pPr>
                <a:spcBef>
                  <a:spcPct val="50000"/>
                </a:spcBef>
                <a:buFontTx/>
                <a:buNone/>
              </a:pPr>
              <a:r>
                <a:rPr lang="de-DE" sz="2000"/>
                <a:t>Wie sehr hält speziell A B für eine ehrliche Person?</a:t>
              </a:r>
            </a:p>
          </p:txBody>
        </p:sp>
        <p:sp>
          <p:nvSpPr>
            <p:cNvPr id="31759" name="Line 22"/>
            <p:cNvSpPr>
              <a:spLocks noChangeShapeType="1"/>
            </p:cNvSpPr>
            <p:nvPr/>
          </p:nvSpPr>
          <p:spPr bwMode="auto">
            <a:xfrm flipH="1">
              <a:off x="2880" y="1797"/>
              <a:ext cx="680" cy="0"/>
            </a:xfrm>
            <a:prstGeom prst="line">
              <a:avLst/>
            </a:prstGeom>
            <a:noFill/>
            <a:ln w="19050">
              <a:solidFill>
                <a:schemeClr val="accent2"/>
              </a:solidFill>
              <a:round/>
              <a:headEnd/>
              <a:tailEnd type="triangle" w="med" len="med"/>
            </a:ln>
          </p:spPr>
          <p:txBody>
            <a:bodyPr/>
            <a:lstStyle/>
            <a:p>
              <a:endParaRPr lang="de-DE"/>
            </a:p>
          </p:txBody>
        </p:sp>
      </p:grpSp>
      <p:grpSp>
        <p:nvGrpSpPr>
          <p:cNvPr id="7" name="Group 23"/>
          <p:cNvGrpSpPr>
            <a:grpSpLocks/>
          </p:cNvGrpSpPr>
          <p:nvPr/>
        </p:nvGrpSpPr>
        <p:grpSpPr bwMode="auto">
          <a:xfrm>
            <a:off x="4572000" y="641350"/>
            <a:ext cx="4248150" cy="1311275"/>
            <a:chOff x="2880" y="404"/>
            <a:chExt cx="2676" cy="826"/>
          </a:xfrm>
        </p:grpSpPr>
        <p:sp>
          <p:nvSpPr>
            <p:cNvPr id="31756" name="Line 24"/>
            <p:cNvSpPr>
              <a:spLocks noChangeShapeType="1"/>
            </p:cNvSpPr>
            <p:nvPr/>
          </p:nvSpPr>
          <p:spPr bwMode="auto">
            <a:xfrm flipH="1">
              <a:off x="2880" y="799"/>
              <a:ext cx="726" cy="91"/>
            </a:xfrm>
            <a:prstGeom prst="line">
              <a:avLst/>
            </a:prstGeom>
            <a:noFill/>
            <a:ln w="19050">
              <a:solidFill>
                <a:schemeClr val="accent2"/>
              </a:solidFill>
              <a:round/>
              <a:headEnd/>
              <a:tailEnd type="triangle" w="med" len="med"/>
            </a:ln>
          </p:spPr>
          <p:txBody>
            <a:bodyPr/>
            <a:lstStyle/>
            <a:p>
              <a:endParaRPr lang="de-DE"/>
            </a:p>
          </p:txBody>
        </p:sp>
        <p:sp>
          <p:nvSpPr>
            <p:cNvPr id="31757" name="Text Box 25"/>
            <p:cNvSpPr txBox="1">
              <a:spLocks noChangeArrowheads="1"/>
            </p:cNvSpPr>
            <p:nvPr/>
          </p:nvSpPr>
          <p:spPr bwMode="auto">
            <a:xfrm>
              <a:off x="3605" y="404"/>
              <a:ext cx="1951" cy="826"/>
            </a:xfrm>
            <a:prstGeom prst="rect">
              <a:avLst/>
            </a:prstGeom>
            <a:noFill/>
            <a:ln w="9525">
              <a:noFill/>
              <a:miter lim="800000"/>
              <a:headEnd/>
              <a:tailEnd/>
            </a:ln>
          </p:spPr>
          <p:txBody>
            <a:bodyPr>
              <a:spAutoFit/>
            </a:bodyPr>
            <a:lstStyle/>
            <a:p>
              <a:pPr>
                <a:spcBef>
                  <a:spcPct val="50000"/>
                </a:spcBef>
                <a:buFontTx/>
                <a:buNone/>
              </a:pPr>
              <a:r>
                <a:rPr lang="de-DE" sz="2000"/>
                <a:t>Wie sehr denkt A allgemein von anderen Personen, dass sie ehrlich sind?</a:t>
              </a:r>
            </a:p>
          </p:txBody>
        </p:sp>
      </p:grpSp>
      <p:sp>
        <p:nvSpPr>
          <p:cNvPr id="31755"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3"/>
          <p:cNvGrpSpPr>
            <a:grpSpLocks/>
          </p:cNvGrpSpPr>
          <p:nvPr/>
        </p:nvGrpSpPr>
        <p:grpSpPr bwMode="auto">
          <a:xfrm>
            <a:off x="3184525" y="1052513"/>
            <a:ext cx="1674813" cy="2160587"/>
            <a:chOff x="2143" y="709"/>
            <a:chExt cx="1055" cy="1361"/>
          </a:xfrm>
        </p:grpSpPr>
        <p:sp>
          <p:nvSpPr>
            <p:cNvPr id="32790" name="Text Box 4"/>
            <p:cNvSpPr txBox="1">
              <a:spLocks noChangeArrowheads="1"/>
            </p:cNvSpPr>
            <p:nvPr/>
          </p:nvSpPr>
          <p:spPr bwMode="auto">
            <a:xfrm>
              <a:off x="2143" y="709"/>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2791" name="Text Box 5"/>
            <p:cNvSpPr txBox="1">
              <a:spLocks noChangeArrowheads="1"/>
            </p:cNvSpPr>
            <p:nvPr/>
          </p:nvSpPr>
          <p:spPr bwMode="auto">
            <a:xfrm>
              <a:off x="2214" y="776"/>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Perceiver</a:t>
              </a:r>
            </a:p>
            <a:p>
              <a:pPr algn="ctr">
                <a:lnSpc>
                  <a:spcPct val="90000"/>
                </a:lnSpc>
                <a:spcBef>
                  <a:spcPct val="0"/>
                </a:spcBef>
                <a:buFontTx/>
                <a:buNone/>
              </a:pPr>
              <a:r>
                <a:rPr lang="de-DE" sz="1600">
                  <a:cs typeface="Arial" charset="0"/>
                </a:rPr>
                <a:t>(A→Others)</a:t>
              </a:r>
            </a:p>
          </p:txBody>
        </p:sp>
        <p:sp>
          <p:nvSpPr>
            <p:cNvPr id="32792" name="Text Box 6"/>
            <p:cNvSpPr txBox="1">
              <a:spLocks noChangeArrowheads="1"/>
            </p:cNvSpPr>
            <p:nvPr/>
          </p:nvSpPr>
          <p:spPr bwMode="auto">
            <a:xfrm>
              <a:off x="2214" y="1229"/>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b="1">
                  <a:cs typeface="Arial" charset="0"/>
                </a:rPr>
                <a:t>Target</a:t>
              </a:r>
            </a:p>
            <a:p>
              <a:pPr algn="ctr">
                <a:spcBef>
                  <a:spcPct val="0"/>
                </a:spcBef>
                <a:buFontTx/>
                <a:buNone/>
              </a:pPr>
              <a:r>
                <a:rPr lang="de-DE" sz="1600" b="1">
                  <a:cs typeface="Arial" charset="0"/>
                </a:rPr>
                <a:t>(Others→A)</a:t>
              </a:r>
            </a:p>
          </p:txBody>
        </p:sp>
        <p:sp>
          <p:nvSpPr>
            <p:cNvPr id="32793" name="Text Box 7"/>
            <p:cNvSpPr txBox="1">
              <a:spLocks noChangeArrowheads="1"/>
            </p:cNvSpPr>
            <p:nvPr/>
          </p:nvSpPr>
          <p:spPr bwMode="auto">
            <a:xfrm>
              <a:off x="2214" y="1667"/>
              <a:ext cx="88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grpSp>
      <p:sp>
        <p:nvSpPr>
          <p:cNvPr id="32771" name="Text Box 8"/>
          <p:cNvSpPr txBox="1">
            <a:spLocks noChangeArrowheads="1"/>
          </p:cNvSpPr>
          <p:nvPr/>
        </p:nvSpPr>
        <p:spPr bwMode="auto">
          <a:xfrm>
            <a:off x="611188" y="2665413"/>
            <a:ext cx="1944687" cy="1616075"/>
          </a:xfrm>
          <a:prstGeom prst="rect">
            <a:avLst/>
          </a:prstGeom>
          <a:noFill/>
          <a:ln w="9525">
            <a:noFill/>
            <a:miter lim="800000"/>
            <a:headEnd/>
            <a:tailEnd/>
          </a:ln>
        </p:spPr>
        <p:txBody>
          <a:bodyPr>
            <a:spAutoFit/>
          </a:bodyPr>
          <a:lstStyle/>
          <a:p>
            <a:pPr algn="ctr">
              <a:spcBef>
                <a:spcPct val="0"/>
              </a:spcBef>
              <a:buFontTx/>
              <a:buNone/>
            </a:pPr>
            <a:r>
              <a:rPr lang="de-DE" sz="2000">
                <a:cs typeface="Arial" charset="0"/>
              </a:rPr>
              <a:t>A hält B für eine ehrliche Person; </a:t>
            </a:r>
            <a:r>
              <a:rPr lang="de-DE" sz="2000" b="1">
                <a:cs typeface="Arial" charset="0"/>
              </a:rPr>
              <a:t>B fühlt sich von A wert</a:t>
            </a:r>
            <a:r>
              <a:rPr lang="de-DE" b="1"/>
              <a:t>ge</a:t>
            </a:r>
            <a:r>
              <a:rPr lang="de-DE" sz="2000" b="1">
                <a:cs typeface="Arial" charset="0"/>
              </a:rPr>
              <a:t>schätzt</a:t>
            </a:r>
          </a:p>
        </p:txBody>
      </p:sp>
      <p:sp>
        <p:nvSpPr>
          <p:cNvPr id="32772" name="Text Box 9"/>
          <p:cNvSpPr txBox="1">
            <a:spLocks noChangeArrowheads="1"/>
          </p:cNvSpPr>
          <p:nvPr/>
        </p:nvSpPr>
        <p:spPr bwMode="auto">
          <a:xfrm>
            <a:off x="323850" y="1989138"/>
            <a:ext cx="2447925" cy="701675"/>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Interpersonelle Wahrnehmungen</a:t>
            </a:r>
          </a:p>
        </p:txBody>
      </p:sp>
      <p:grpSp>
        <p:nvGrpSpPr>
          <p:cNvPr id="32773" name="Group 10"/>
          <p:cNvGrpSpPr>
            <a:grpSpLocks/>
          </p:cNvGrpSpPr>
          <p:nvPr/>
        </p:nvGrpSpPr>
        <p:grpSpPr bwMode="auto">
          <a:xfrm>
            <a:off x="3184525" y="3644900"/>
            <a:ext cx="1674813" cy="2160588"/>
            <a:chOff x="2143" y="2568"/>
            <a:chExt cx="1055" cy="1361"/>
          </a:xfrm>
        </p:grpSpPr>
        <p:sp>
          <p:nvSpPr>
            <p:cNvPr id="32786" name="Text Box 11"/>
            <p:cNvSpPr txBox="1">
              <a:spLocks noChangeArrowheads="1"/>
            </p:cNvSpPr>
            <p:nvPr/>
          </p:nvSpPr>
          <p:spPr bwMode="auto">
            <a:xfrm>
              <a:off x="2143" y="2568"/>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2787" name="Text Box 12"/>
            <p:cNvSpPr txBox="1">
              <a:spLocks noChangeArrowheads="1"/>
            </p:cNvSpPr>
            <p:nvPr/>
          </p:nvSpPr>
          <p:spPr bwMode="auto">
            <a:xfrm>
              <a:off x="2214" y="2635"/>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b="1">
                  <a:cs typeface="Arial" charset="0"/>
                </a:rPr>
                <a:t>Relationship (B→A)</a:t>
              </a:r>
            </a:p>
          </p:txBody>
        </p:sp>
        <p:sp>
          <p:nvSpPr>
            <p:cNvPr id="32788" name="Text Box 13"/>
            <p:cNvSpPr txBox="1">
              <a:spLocks noChangeArrowheads="1"/>
            </p:cNvSpPr>
            <p:nvPr/>
          </p:nvSpPr>
          <p:spPr bwMode="auto">
            <a:xfrm>
              <a:off x="2214" y="3088"/>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Target</a:t>
              </a:r>
            </a:p>
            <a:p>
              <a:pPr algn="ctr">
                <a:spcBef>
                  <a:spcPct val="0"/>
                </a:spcBef>
                <a:buFontTx/>
                <a:buNone/>
              </a:pPr>
              <a:r>
                <a:rPr lang="de-DE" sz="1600">
                  <a:cs typeface="Arial" charset="0"/>
                </a:rPr>
                <a:t>(Others→B)</a:t>
              </a:r>
            </a:p>
          </p:txBody>
        </p:sp>
        <p:sp>
          <p:nvSpPr>
            <p:cNvPr id="32789" name="Text Box 14"/>
            <p:cNvSpPr txBox="1">
              <a:spLocks noChangeArrowheads="1"/>
            </p:cNvSpPr>
            <p:nvPr/>
          </p:nvSpPr>
          <p:spPr bwMode="auto">
            <a:xfrm>
              <a:off x="2214" y="3526"/>
              <a:ext cx="88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b="1">
                  <a:cs typeface="Arial" charset="0"/>
                </a:rPr>
                <a:t>Perceiver</a:t>
              </a:r>
            </a:p>
            <a:p>
              <a:pPr algn="ctr">
                <a:spcBef>
                  <a:spcPct val="0"/>
                </a:spcBef>
                <a:buFontTx/>
                <a:buNone/>
              </a:pPr>
              <a:r>
                <a:rPr lang="de-DE" sz="1600" b="1">
                  <a:cs typeface="Arial" charset="0"/>
                </a:rPr>
                <a:t>(B→Others)</a:t>
              </a:r>
            </a:p>
          </p:txBody>
        </p:sp>
      </p:grpSp>
      <p:sp>
        <p:nvSpPr>
          <p:cNvPr id="32774" name="Text Box 15"/>
          <p:cNvSpPr txBox="1">
            <a:spLocks noChangeArrowheads="1"/>
          </p:cNvSpPr>
          <p:nvPr/>
        </p:nvSpPr>
        <p:spPr bwMode="auto">
          <a:xfrm>
            <a:off x="2989263" y="584200"/>
            <a:ext cx="2087562" cy="396875"/>
          </a:xfrm>
          <a:prstGeom prst="rect">
            <a:avLst/>
          </a:prstGeom>
          <a:noFill/>
          <a:ln w="9525">
            <a:noFill/>
            <a:miter lim="800000"/>
            <a:headEnd/>
            <a:tailEnd/>
          </a:ln>
        </p:spPr>
        <p:txBody>
          <a:bodyPr>
            <a:spAutoFit/>
          </a:bodyPr>
          <a:lstStyle/>
          <a:p>
            <a:pPr algn="ctr">
              <a:spcBef>
                <a:spcPct val="0"/>
              </a:spcBef>
              <a:buFontTx/>
              <a:buNone/>
            </a:pPr>
            <a:r>
              <a:rPr lang="de-DE" sz="2000"/>
              <a:t>Effekte von A</a:t>
            </a:r>
          </a:p>
        </p:txBody>
      </p:sp>
      <p:sp>
        <p:nvSpPr>
          <p:cNvPr id="32775" name="Text Box 16"/>
          <p:cNvSpPr txBox="1">
            <a:spLocks noChangeArrowheads="1"/>
          </p:cNvSpPr>
          <p:nvPr/>
        </p:nvSpPr>
        <p:spPr bwMode="auto">
          <a:xfrm>
            <a:off x="2987675" y="5876925"/>
            <a:ext cx="2087563" cy="396875"/>
          </a:xfrm>
          <a:prstGeom prst="rect">
            <a:avLst/>
          </a:prstGeom>
          <a:noFill/>
          <a:ln w="9525">
            <a:noFill/>
            <a:miter lim="800000"/>
            <a:headEnd/>
            <a:tailEnd/>
          </a:ln>
        </p:spPr>
        <p:txBody>
          <a:bodyPr>
            <a:spAutoFit/>
          </a:bodyPr>
          <a:lstStyle/>
          <a:p>
            <a:pPr algn="ctr">
              <a:spcBef>
                <a:spcPct val="0"/>
              </a:spcBef>
              <a:buFontTx/>
              <a:buNone/>
            </a:pPr>
            <a:r>
              <a:rPr lang="de-DE" sz="2000"/>
              <a:t>Effekte von B</a:t>
            </a:r>
          </a:p>
        </p:txBody>
      </p:sp>
      <p:grpSp>
        <p:nvGrpSpPr>
          <p:cNvPr id="4" name="Group 17"/>
          <p:cNvGrpSpPr>
            <a:grpSpLocks/>
          </p:cNvGrpSpPr>
          <p:nvPr/>
        </p:nvGrpSpPr>
        <p:grpSpPr bwMode="auto">
          <a:xfrm>
            <a:off x="4572000" y="5070475"/>
            <a:ext cx="4176713" cy="1006475"/>
            <a:chOff x="2880" y="3194"/>
            <a:chExt cx="2631" cy="634"/>
          </a:xfrm>
        </p:grpSpPr>
        <p:sp>
          <p:nvSpPr>
            <p:cNvPr id="32784" name="Line 18"/>
            <p:cNvSpPr>
              <a:spLocks noChangeShapeType="1"/>
            </p:cNvSpPr>
            <p:nvPr/>
          </p:nvSpPr>
          <p:spPr bwMode="auto">
            <a:xfrm flipH="1" flipV="1">
              <a:off x="2880" y="3430"/>
              <a:ext cx="726" cy="182"/>
            </a:xfrm>
            <a:prstGeom prst="line">
              <a:avLst/>
            </a:prstGeom>
            <a:noFill/>
            <a:ln w="19050">
              <a:solidFill>
                <a:schemeClr val="accent2"/>
              </a:solidFill>
              <a:round/>
              <a:headEnd/>
              <a:tailEnd type="triangle" w="med" len="med"/>
            </a:ln>
          </p:spPr>
          <p:txBody>
            <a:bodyPr/>
            <a:lstStyle/>
            <a:p>
              <a:endParaRPr lang="de-DE"/>
            </a:p>
          </p:txBody>
        </p:sp>
        <p:sp>
          <p:nvSpPr>
            <p:cNvPr id="32785" name="Text Box 19"/>
            <p:cNvSpPr txBox="1">
              <a:spLocks noChangeArrowheads="1"/>
            </p:cNvSpPr>
            <p:nvPr/>
          </p:nvSpPr>
          <p:spPr bwMode="auto">
            <a:xfrm>
              <a:off x="3560" y="3194"/>
              <a:ext cx="1951" cy="634"/>
            </a:xfrm>
            <a:prstGeom prst="rect">
              <a:avLst/>
            </a:prstGeom>
            <a:noFill/>
            <a:ln w="9525">
              <a:noFill/>
              <a:miter lim="800000"/>
              <a:headEnd/>
              <a:tailEnd/>
            </a:ln>
          </p:spPr>
          <p:txBody>
            <a:bodyPr>
              <a:spAutoFit/>
            </a:bodyPr>
            <a:lstStyle/>
            <a:p>
              <a:pPr>
                <a:spcBef>
                  <a:spcPct val="50000"/>
                </a:spcBef>
                <a:buFontTx/>
                <a:buNone/>
              </a:pPr>
              <a:r>
                <a:rPr lang="de-DE" sz="2000"/>
                <a:t>Wie sehr fühlt sich B allgemein von anderen </a:t>
              </a:r>
              <a:r>
                <a:rPr lang="de-DE"/>
                <a:t>wertgeschätzt</a:t>
              </a:r>
              <a:r>
                <a:rPr lang="de-DE" sz="2000"/>
                <a:t>?</a:t>
              </a:r>
            </a:p>
          </p:txBody>
        </p:sp>
      </p:grpSp>
      <p:grpSp>
        <p:nvGrpSpPr>
          <p:cNvPr id="5" name="Group 20"/>
          <p:cNvGrpSpPr>
            <a:grpSpLocks/>
          </p:cNvGrpSpPr>
          <p:nvPr/>
        </p:nvGrpSpPr>
        <p:grpSpPr bwMode="auto">
          <a:xfrm>
            <a:off x="4500563" y="1412875"/>
            <a:ext cx="4248150" cy="1006475"/>
            <a:chOff x="2835" y="890"/>
            <a:chExt cx="2676" cy="634"/>
          </a:xfrm>
        </p:grpSpPr>
        <p:sp>
          <p:nvSpPr>
            <p:cNvPr id="32782" name="Text Box 21"/>
            <p:cNvSpPr txBox="1">
              <a:spLocks noChangeArrowheads="1"/>
            </p:cNvSpPr>
            <p:nvPr/>
          </p:nvSpPr>
          <p:spPr bwMode="auto">
            <a:xfrm>
              <a:off x="3560" y="890"/>
              <a:ext cx="1951" cy="634"/>
            </a:xfrm>
            <a:prstGeom prst="rect">
              <a:avLst/>
            </a:prstGeom>
            <a:noFill/>
            <a:ln w="9525">
              <a:noFill/>
              <a:miter lim="800000"/>
              <a:headEnd/>
              <a:tailEnd/>
            </a:ln>
          </p:spPr>
          <p:txBody>
            <a:bodyPr>
              <a:spAutoFit/>
            </a:bodyPr>
            <a:lstStyle/>
            <a:p>
              <a:pPr>
                <a:spcBef>
                  <a:spcPct val="50000"/>
                </a:spcBef>
                <a:buFontTx/>
                <a:buNone/>
              </a:pPr>
              <a:r>
                <a:rPr lang="de-DE" sz="2000"/>
                <a:t>Wie sehr fühlen sich andere allgemein von A wert</a:t>
              </a:r>
              <a:r>
                <a:rPr lang="de-DE"/>
                <a:t>ge</a:t>
              </a:r>
              <a:r>
                <a:rPr lang="de-DE" sz="2000"/>
                <a:t>schätzt?</a:t>
              </a:r>
            </a:p>
          </p:txBody>
        </p:sp>
        <p:sp>
          <p:nvSpPr>
            <p:cNvPr id="32783" name="Line 22"/>
            <p:cNvSpPr>
              <a:spLocks noChangeShapeType="1"/>
            </p:cNvSpPr>
            <p:nvPr/>
          </p:nvSpPr>
          <p:spPr bwMode="auto">
            <a:xfrm flipH="1">
              <a:off x="2835" y="1207"/>
              <a:ext cx="725" cy="137"/>
            </a:xfrm>
            <a:prstGeom prst="line">
              <a:avLst/>
            </a:prstGeom>
            <a:noFill/>
            <a:ln w="19050">
              <a:solidFill>
                <a:schemeClr val="accent2"/>
              </a:solidFill>
              <a:round/>
              <a:headEnd/>
              <a:tailEnd type="triangle" w="med" len="med"/>
            </a:ln>
          </p:spPr>
          <p:txBody>
            <a:bodyPr/>
            <a:lstStyle/>
            <a:p>
              <a:endParaRPr lang="de-DE"/>
            </a:p>
          </p:txBody>
        </p:sp>
      </p:grpSp>
      <p:grpSp>
        <p:nvGrpSpPr>
          <p:cNvPr id="6" name="Group 23"/>
          <p:cNvGrpSpPr>
            <a:grpSpLocks/>
          </p:cNvGrpSpPr>
          <p:nvPr/>
        </p:nvGrpSpPr>
        <p:grpSpPr bwMode="auto">
          <a:xfrm>
            <a:off x="4572000" y="3663950"/>
            <a:ext cx="4248150" cy="701675"/>
            <a:chOff x="2880" y="2308"/>
            <a:chExt cx="2676" cy="442"/>
          </a:xfrm>
        </p:grpSpPr>
        <p:sp>
          <p:nvSpPr>
            <p:cNvPr id="32780" name="Text Box 24"/>
            <p:cNvSpPr txBox="1">
              <a:spLocks noChangeArrowheads="1"/>
            </p:cNvSpPr>
            <p:nvPr/>
          </p:nvSpPr>
          <p:spPr bwMode="auto">
            <a:xfrm>
              <a:off x="3560" y="2308"/>
              <a:ext cx="1996" cy="442"/>
            </a:xfrm>
            <a:prstGeom prst="rect">
              <a:avLst/>
            </a:prstGeom>
            <a:noFill/>
            <a:ln w="9525">
              <a:noFill/>
              <a:miter lim="800000"/>
              <a:headEnd/>
              <a:tailEnd/>
            </a:ln>
          </p:spPr>
          <p:txBody>
            <a:bodyPr>
              <a:spAutoFit/>
            </a:bodyPr>
            <a:lstStyle/>
            <a:p>
              <a:pPr>
                <a:spcBef>
                  <a:spcPct val="50000"/>
                </a:spcBef>
                <a:buFontTx/>
                <a:buNone/>
              </a:pPr>
              <a:r>
                <a:rPr lang="de-DE" sz="2000"/>
                <a:t>Wie sehr fühlt sich </a:t>
              </a:r>
              <a:r>
                <a:rPr lang="de-DE"/>
                <a:t>speziell </a:t>
              </a:r>
              <a:r>
                <a:rPr lang="de-DE" sz="2000"/>
                <a:t>B von A </a:t>
              </a:r>
              <a:r>
                <a:rPr lang="de-DE"/>
                <a:t>wertgeschätzt</a:t>
              </a:r>
              <a:r>
                <a:rPr lang="de-DE" sz="2000"/>
                <a:t>?</a:t>
              </a:r>
            </a:p>
          </p:txBody>
        </p:sp>
        <p:sp>
          <p:nvSpPr>
            <p:cNvPr id="32781" name="Line 25"/>
            <p:cNvSpPr>
              <a:spLocks noChangeShapeType="1"/>
            </p:cNvSpPr>
            <p:nvPr/>
          </p:nvSpPr>
          <p:spPr bwMode="auto">
            <a:xfrm flipH="1">
              <a:off x="2880" y="2535"/>
              <a:ext cx="729" cy="1"/>
            </a:xfrm>
            <a:prstGeom prst="line">
              <a:avLst/>
            </a:prstGeom>
            <a:noFill/>
            <a:ln w="19050">
              <a:solidFill>
                <a:schemeClr val="accent2"/>
              </a:solidFill>
              <a:round/>
              <a:headEnd/>
              <a:tailEnd type="triangle" w="med" len="med"/>
            </a:ln>
          </p:spPr>
          <p:txBody>
            <a:bodyPr/>
            <a:lstStyle/>
            <a:p>
              <a:endParaRPr lang="de-DE"/>
            </a:p>
          </p:txBody>
        </p:sp>
      </p:grpSp>
      <p:sp>
        <p:nvSpPr>
          <p:cNvPr id="32779"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de-DE" smtClean="0"/>
              <a:t>Modell</a:t>
            </a:r>
            <a:endParaRPr lang="en-US" smtClean="0"/>
          </a:p>
        </p:txBody>
      </p:sp>
      <p:sp>
        <p:nvSpPr>
          <p:cNvPr id="60419" name="Rectangle 3"/>
          <p:cNvSpPr>
            <a:spLocks noGrp="1" noChangeArrowheads="1"/>
          </p:cNvSpPr>
          <p:nvPr>
            <p:ph type="body" idx="1"/>
          </p:nvPr>
        </p:nvSpPr>
        <p:spPr>
          <a:xfrm>
            <a:off x="228600" y="1484313"/>
            <a:ext cx="8686800" cy="4968875"/>
          </a:xfrm>
        </p:spPr>
        <p:txBody>
          <a:bodyPr/>
          <a:lstStyle/>
          <a:p>
            <a:pPr eaLnBrk="1" hangingPunct="1">
              <a:lnSpc>
                <a:spcPct val="90000"/>
              </a:lnSpc>
              <a:spcBef>
                <a:spcPct val="55000"/>
              </a:spcBef>
              <a:buClr>
                <a:schemeClr val="tx1"/>
              </a:buClr>
            </a:pPr>
            <a:r>
              <a:rPr lang="de-DE" smtClean="0"/>
              <a:t>3 Perspektiven zum Zusammenhang von Persönlichkeit und sozialen Beziehungen</a:t>
            </a:r>
          </a:p>
          <a:p>
            <a:pPr lvl="1" eaLnBrk="1" hangingPunct="1">
              <a:lnSpc>
                <a:spcPct val="90000"/>
              </a:lnSpc>
              <a:spcBef>
                <a:spcPct val="55000"/>
              </a:spcBef>
              <a:buClr>
                <a:schemeClr val="tx1"/>
              </a:buClr>
              <a:buFontTx/>
              <a:buAutoNum type="arabicPeriod"/>
            </a:pPr>
            <a:r>
              <a:rPr lang="de-DE" smtClean="0"/>
              <a:t>Perceiver/Actor-Perspektive: Dispositionen </a:t>
            </a:r>
            <a:r>
              <a:rPr lang="de-DE" smtClean="0">
                <a:cs typeface="Arial" charset="0"/>
              </a:rPr>
              <a:t>Perceiver/Actor, interpersonelle Wahrnehmungen anderer und soziale Signale ggüber anderen </a:t>
            </a:r>
          </a:p>
          <a:p>
            <a:pPr lvl="1" eaLnBrk="1" hangingPunct="1">
              <a:lnSpc>
                <a:spcPct val="90000"/>
              </a:lnSpc>
              <a:spcBef>
                <a:spcPct val="55000"/>
              </a:spcBef>
              <a:buClr>
                <a:schemeClr val="tx1"/>
              </a:buClr>
              <a:buFontTx/>
              <a:buAutoNum type="arabicPeriod"/>
            </a:pPr>
            <a:r>
              <a:rPr lang="de-DE" smtClean="0"/>
              <a:t>Target-/Partner-Perspektive: Dispositionen </a:t>
            </a:r>
            <a:r>
              <a:rPr lang="de-DE" smtClean="0">
                <a:cs typeface="Arial" charset="0"/>
              </a:rPr>
              <a:t>Target/Partner, interpersonelle Wahrnehmungen durch andere und soziale Signale von anderen</a:t>
            </a:r>
          </a:p>
          <a:p>
            <a:pPr lvl="1" eaLnBrk="1" hangingPunct="1">
              <a:lnSpc>
                <a:spcPct val="90000"/>
              </a:lnSpc>
              <a:spcBef>
                <a:spcPct val="55000"/>
              </a:spcBef>
              <a:buClr>
                <a:schemeClr val="tx1"/>
              </a:buClr>
              <a:buFontTx/>
              <a:buAutoNum type="arabicPeriod"/>
            </a:pPr>
            <a:r>
              <a:rPr lang="de-DE" smtClean="0"/>
              <a:t>Relationship-Perspektive: Relation Dispositionen Perceiver - Target bzw. Dispositionen Actor - Partner, </a:t>
            </a:r>
            <a:r>
              <a:rPr lang="de-DE" smtClean="0">
                <a:cs typeface="Arial" charset="0"/>
              </a:rPr>
              <a:t>spezifisch relationale interpersonelle Wahrnehmungen und spezifisch relationale soziale Signale ggüber einer Person</a:t>
            </a:r>
          </a:p>
          <a:p>
            <a:pPr eaLnBrk="1" hangingPunct="1">
              <a:lnSpc>
                <a:spcPct val="90000"/>
              </a:lnSpc>
              <a:spcBef>
                <a:spcPct val="55000"/>
              </a:spcBef>
              <a:buClr>
                <a:schemeClr val="tx1"/>
              </a:buClr>
            </a:pPr>
            <a:r>
              <a:rPr lang="de-DE" smtClean="0"/>
              <a:t>Verknüpfung dieser Perspektiven in einem gemeinsamen Rahmenmodell (</a:t>
            </a:r>
            <a:r>
              <a:rPr lang="de-DE" i="1" smtClean="0"/>
              <a:t>PERSOC</a:t>
            </a:r>
            <a:r>
              <a:rPr lang="de-DE" smtClean="0"/>
              <a:t>)</a:t>
            </a:r>
            <a:endParaRPr lang="en-US" smtClean="0"/>
          </a:p>
        </p:txBody>
      </p:sp>
      <p:sp>
        <p:nvSpPr>
          <p:cNvPr id="33796"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Komponenten   </a:t>
            </a:r>
            <a:r>
              <a:rPr lang="de-DE" sz="1200" b="1">
                <a:solidFill>
                  <a:srgbClr val="002060"/>
                </a:solidFill>
              </a:rPr>
              <a:t>Rahmenmodell</a:t>
            </a:r>
            <a:r>
              <a:rPr lang="de-DE" sz="1200"/>
              <a:t>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2"/>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938213" y="1125538"/>
            <a:ext cx="825500" cy="1574800"/>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2000">
              <a:cs typeface="Arial" charset="0"/>
            </a:endParaRPr>
          </a:p>
          <a:p>
            <a:pPr algn="ctr">
              <a:spcBef>
                <a:spcPct val="0"/>
              </a:spcBef>
              <a:buFontTx/>
              <a:buNone/>
            </a:pPr>
            <a:r>
              <a:rPr lang="de-DE" sz="2000">
                <a:cs typeface="Arial" charset="0"/>
              </a:rPr>
              <a:t>Per-son A</a:t>
            </a:r>
          </a:p>
        </p:txBody>
      </p:sp>
      <p:grpSp>
        <p:nvGrpSpPr>
          <p:cNvPr id="34819" name="Group 32"/>
          <p:cNvGrpSpPr>
            <a:grpSpLocks/>
          </p:cNvGrpSpPr>
          <p:nvPr/>
        </p:nvGrpSpPr>
        <p:grpSpPr bwMode="auto">
          <a:xfrm>
            <a:off x="3402013" y="1125538"/>
            <a:ext cx="1674812" cy="2160587"/>
            <a:chOff x="2143" y="709"/>
            <a:chExt cx="1055" cy="1361"/>
          </a:xfrm>
        </p:grpSpPr>
        <p:sp>
          <p:nvSpPr>
            <p:cNvPr id="34840" name="Text Box 9"/>
            <p:cNvSpPr txBox="1">
              <a:spLocks noChangeArrowheads="1"/>
            </p:cNvSpPr>
            <p:nvPr/>
          </p:nvSpPr>
          <p:spPr bwMode="auto">
            <a:xfrm>
              <a:off x="2143" y="709"/>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4841" name="Text Box 6"/>
            <p:cNvSpPr txBox="1">
              <a:spLocks noChangeArrowheads="1"/>
            </p:cNvSpPr>
            <p:nvPr/>
          </p:nvSpPr>
          <p:spPr bwMode="auto">
            <a:xfrm>
              <a:off x="2214" y="776"/>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Actor</a:t>
              </a:r>
            </a:p>
            <a:p>
              <a:pPr algn="ctr">
                <a:lnSpc>
                  <a:spcPct val="90000"/>
                </a:lnSpc>
                <a:spcBef>
                  <a:spcPct val="0"/>
                </a:spcBef>
                <a:buFontTx/>
                <a:buNone/>
              </a:pPr>
              <a:r>
                <a:rPr lang="de-DE" sz="1600">
                  <a:cs typeface="Arial" charset="0"/>
                </a:rPr>
                <a:t>(A→Others)</a:t>
              </a:r>
            </a:p>
          </p:txBody>
        </p:sp>
        <p:sp>
          <p:nvSpPr>
            <p:cNvPr id="34842" name="Text Box 7"/>
            <p:cNvSpPr txBox="1">
              <a:spLocks noChangeArrowheads="1"/>
            </p:cNvSpPr>
            <p:nvPr/>
          </p:nvSpPr>
          <p:spPr bwMode="auto">
            <a:xfrm>
              <a:off x="2214" y="1229"/>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Partner</a:t>
              </a:r>
            </a:p>
            <a:p>
              <a:pPr algn="ctr">
                <a:spcBef>
                  <a:spcPct val="0"/>
                </a:spcBef>
                <a:buFontTx/>
                <a:buNone/>
              </a:pPr>
              <a:r>
                <a:rPr lang="de-DE" sz="1600">
                  <a:cs typeface="Arial" charset="0"/>
                </a:rPr>
                <a:t>(Others→A)</a:t>
              </a:r>
            </a:p>
          </p:txBody>
        </p:sp>
        <p:sp>
          <p:nvSpPr>
            <p:cNvPr id="34843" name="Text Box 8"/>
            <p:cNvSpPr txBox="1">
              <a:spLocks noChangeArrowheads="1"/>
            </p:cNvSpPr>
            <p:nvPr/>
          </p:nvSpPr>
          <p:spPr bwMode="auto">
            <a:xfrm>
              <a:off x="2214" y="1667"/>
              <a:ext cx="88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grpSp>
      <p:grpSp>
        <p:nvGrpSpPr>
          <p:cNvPr id="34820" name="Group 33"/>
          <p:cNvGrpSpPr>
            <a:grpSpLocks/>
          </p:cNvGrpSpPr>
          <p:nvPr/>
        </p:nvGrpSpPr>
        <p:grpSpPr bwMode="auto">
          <a:xfrm>
            <a:off x="6516688" y="1125538"/>
            <a:ext cx="1655762" cy="2160587"/>
            <a:chOff x="4105" y="709"/>
            <a:chExt cx="1043" cy="1361"/>
          </a:xfrm>
        </p:grpSpPr>
        <p:sp>
          <p:nvSpPr>
            <p:cNvPr id="34836" name="Text Box 14"/>
            <p:cNvSpPr txBox="1">
              <a:spLocks noChangeArrowheads="1"/>
            </p:cNvSpPr>
            <p:nvPr/>
          </p:nvSpPr>
          <p:spPr bwMode="auto">
            <a:xfrm>
              <a:off x="4105" y="709"/>
              <a:ext cx="1043"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4837" name="Text Box 11"/>
            <p:cNvSpPr txBox="1">
              <a:spLocks noChangeArrowheads="1"/>
            </p:cNvSpPr>
            <p:nvPr/>
          </p:nvSpPr>
          <p:spPr bwMode="auto">
            <a:xfrm>
              <a:off x="4175" y="776"/>
              <a:ext cx="87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Perceiver (A→Others)</a:t>
              </a:r>
            </a:p>
          </p:txBody>
        </p:sp>
        <p:sp>
          <p:nvSpPr>
            <p:cNvPr id="34838" name="Text Box 12"/>
            <p:cNvSpPr txBox="1">
              <a:spLocks noChangeArrowheads="1"/>
            </p:cNvSpPr>
            <p:nvPr/>
          </p:nvSpPr>
          <p:spPr bwMode="auto">
            <a:xfrm>
              <a:off x="4175" y="1229"/>
              <a:ext cx="87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Target</a:t>
              </a:r>
            </a:p>
            <a:p>
              <a:pPr algn="ctr">
                <a:spcBef>
                  <a:spcPct val="0"/>
                </a:spcBef>
                <a:buFontTx/>
                <a:buNone/>
              </a:pPr>
              <a:r>
                <a:rPr lang="de-DE" sz="1600">
                  <a:cs typeface="Arial" charset="0"/>
                </a:rPr>
                <a:t>(Others→A)</a:t>
              </a:r>
            </a:p>
          </p:txBody>
        </p:sp>
        <p:sp>
          <p:nvSpPr>
            <p:cNvPr id="34839" name="Text Box 13"/>
            <p:cNvSpPr txBox="1">
              <a:spLocks noChangeArrowheads="1"/>
            </p:cNvSpPr>
            <p:nvPr/>
          </p:nvSpPr>
          <p:spPr bwMode="auto">
            <a:xfrm>
              <a:off x="4175" y="1667"/>
              <a:ext cx="87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grpSp>
      <p:sp>
        <p:nvSpPr>
          <p:cNvPr id="34821" name="Text Box 15"/>
          <p:cNvSpPr txBox="1">
            <a:spLocks noChangeArrowheads="1"/>
          </p:cNvSpPr>
          <p:nvPr/>
        </p:nvSpPr>
        <p:spPr bwMode="auto">
          <a:xfrm>
            <a:off x="938213" y="4570413"/>
            <a:ext cx="825500" cy="1666875"/>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2000">
              <a:cs typeface="Arial" charset="0"/>
            </a:endParaRPr>
          </a:p>
          <a:p>
            <a:pPr algn="ctr">
              <a:spcBef>
                <a:spcPct val="0"/>
              </a:spcBef>
              <a:buFontTx/>
              <a:buNone/>
            </a:pPr>
            <a:r>
              <a:rPr lang="de-DE" sz="2000">
                <a:cs typeface="Arial" charset="0"/>
              </a:rPr>
              <a:t>Per-son B</a:t>
            </a:r>
          </a:p>
        </p:txBody>
      </p:sp>
      <p:grpSp>
        <p:nvGrpSpPr>
          <p:cNvPr id="34822" name="Group 34"/>
          <p:cNvGrpSpPr>
            <a:grpSpLocks/>
          </p:cNvGrpSpPr>
          <p:nvPr/>
        </p:nvGrpSpPr>
        <p:grpSpPr bwMode="auto">
          <a:xfrm>
            <a:off x="3402013" y="4076700"/>
            <a:ext cx="1674812" cy="2160588"/>
            <a:chOff x="2143" y="2568"/>
            <a:chExt cx="1055" cy="1361"/>
          </a:xfrm>
        </p:grpSpPr>
        <p:sp>
          <p:nvSpPr>
            <p:cNvPr id="34832" name="Text Box 20"/>
            <p:cNvSpPr txBox="1">
              <a:spLocks noChangeArrowheads="1"/>
            </p:cNvSpPr>
            <p:nvPr/>
          </p:nvSpPr>
          <p:spPr bwMode="auto">
            <a:xfrm>
              <a:off x="2143" y="2568"/>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4833" name="Text Box 17"/>
            <p:cNvSpPr txBox="1">
              <a:spLocks noChangeArrowheads="1"/>
            </p:cNvSpPr>
            <p:nvPr/>
          </p:nvSpPr>
          <p:spPr bwMode="auto">
            <a:xfrm>
              <a:off x="2214" y="2635"/>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Relationship (B→A)</a:t>
              </a:r>
            </a:p>
          </p:txBody>
        </p:sp>
        <p:sp>
          <p:nvSpPr>
            <p:cNvPr id="34834" name="Text Box 18"/>
            <p:cNvSpPr txBox="1">
              <a:spLocks noChangeArrowheads="1"/>
            </p:cNvSpPr>
            <p:nvPr/>
          </p:nvSpPr>
          <p:spPr bwMode="auto">
            <a:xfrm>
              <a:off x="2214" y="3088"/>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Partner</a:t>
              </a:r>
            </a:p>
            <a:p>
              <a:pPr algn="ctr">
                <a:spcBef>
                  <a:spcPct val="0"/>
                </a:spcBef>
                <a:buFontTx/>
                <a:buNone/>
              </a:pPr>
              <a:r>
                <a:rPr lang="de-DE" sz="1600">
                  <a:cs typeface="Arial" charset="0"/>
                </a:rPr>
                <a:t>(Others→B)</a:t>
              </a:r>
            </a:p>
          </p:txBody>
        </p:sp>
        <p:sp>
          <p:nvSpPr>
            <p:cNvPr id="34835" name="Text Box 19"/>
            <p:cNvSpPr txBox="1">
              <a:spLocks noChangeArrowheads="1"/>
            </p:cNvSpPr>
            <p:nvPr/>
          </p:nvSpPr>
          <p:spPr bwMode="auto">
            <a:xfrm>
              <a:off x="2214" y="3526"/>
              <a:ext cx="88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Actor</a:t>
              </a:r>
            </a:p>
            <a:p>
              <a:pPr algn="ctr">
                <a:spcBef>
                  <a:spcPct val="0"/>
                </a:spcBef>
                <a:buFontTx/>
                <a:buNone/>
              </a:pPr>
              <a:r>
                <a:rPr lang="de-DE" sz="1600">
                  <a:cs typeface="Arial" charset="0"/>
                </a:rPr>
                <a:t>(B→Others)</a:t>
              </a:r>
            </a:p>
          </p:txBody>
        </p:sp>
      </p:grpSp>
      <p:grpSp>
        <p:nvGrpSpPr>
          <p:cNvPr id="34823" name="Group 35"/>
          <p:cNvGrpSpPr>
            <a:grpSpLocks/>
          </p:cNvGrpSpPr>
          <p:nvPr/>
        </p:nvGrpSpPr>
        <p:grpSpPr bwMode="auto">
          <a:xfrm>
            <a:off x="6516688" y="4076700"/>
            <a:ext cx="1655762" cy="2160588"/>
            <a:chOff x="4105" y="2568"/>
            <a:chExt cx="1043" cy="1361"/>
          </a:xfrm>
        </p:grpSpPr>
        <p:sp>
          <p:nvSpPr>
            <p:cNvPr id="34828" name="Text Box 25"/>
            <p:cNvSpPr txBox="1">
              <a:spLocks noChangeArrowheads="1"/>
            </p:cNvSpPr>
            <p:nvPr/>
          </p:nvSpPr>
          <p:spPr bwMode="auto">
            <a:xfrm>
              <a:off x="4105" y="2568"/>
              <a:ext cx="1043"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4829" name="Text Box 22"/>
            <p:cNvSpPr txBox="1">
              <a:spLocks noChangeArrowheads="1"/>
            </p:cNvSpPr>
            <p:nvPr/>
          </p:nvSpPr>
          <p:spPr bwMode="auto">
            <a:xfrm>
              <a:off x="4175" y="2635"/>
              <a:ext cx="87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(B→A)</a:t>
              </a:r>
            </a:p>
          </p:txBody>
        </p:sp>
        <p:sp>
          <p:nvSpPr>
            <p:cNvPr id="34830" name="Text Box 23"/>
            <p:cNvSpPr txBox="1">
              <a:spLocks noChangeArrowheads="1"/>
            </p:cNvSpPr>
            <p:nvPr/>
          </p:nvSpPr>
          <p:spPr bwMode="auto">
            <a:xfrm>
              <a:off x="4175" y="3088"/>
              <a:ext cx="87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Target</a:t>
              </a:r>
            </a:p>
            <a:p>
              <a:pPr algn="ctr">
                <a:spcBef>
                  <a:spcPct val="0"/>
                </a:spcBef>
                <a:buFontTx/>
                <a:buNone/>
              </a:pPr>
              <a:r>
                <a:rPr lang="de-DE" sz="1600">
                  <a:cs typeface="Arial" charset="0"/>
                </a:rPr>
                <a:t>(Others→B)</a:t>
              </a:r>
            </a:p>
          </p:txBody>
        </p:sp>
        <p:sp>
          <p:nvSpPr>
            <p:cNvPr id="34831" name="Text Box 24"/>
            <p:cNvSpPr txBox="1">
              <a:spLocks noChangeArrowheads="1"/>
            </p:cNvSpPr>
            <p:nvPr/>
          </p:nvSpPr>
          <p:spPr bwMode="auto">
            <a:xfrm>
              <a:off x="4175" y="3526"/>
              <a:ext cx="875" cy="32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Perceiver (B→Others)</a:t>
              </a:r>
            </a:p>
          </p:txBody>
        </p:sp>
      </p:grpSp>
      <p:sp>
        <p:nvSpPr>
          <p:cNvPr id="34824" name="Text Box 29"/>
          <p:cNvSpPr txBox="1">
            <a:spLocks noChangeArrowheads="1"/>
          </p:cNvSpPr>
          <p:nvPr/>
        </p:nvSpPr>
        <p:spPr bwMode="auto">
          <a:xfrm>
            <a:off x="468313" y="279400"/>
            <a:ext cx="1871662" cy="396875"/>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Dispositionen</a:t>
            </a:r>
            <a:endParaRPr lang="de-DE" sz="2000">
              <a:cs typeface="Arial" charset="0"/>
            </a:endParaRPr>
          </a:p>
        </p:txBody>
      </p:sp>
      <p:sp>
        <p:nvSpPr>
          <p:cNvPr id="34825" name="Text Box 30"/>
          <p:cNvSpPr txBox="1">
            <a:spLocks noChangeArrowheads="1"/>
          </p:cNvSpPr>
          <p:nvPr/>
        </p:nvSpPr>
        <p:spPr bwMode="auto">
          <a:xfrm>
            <a:off x="3275013" y="279400"/>
            <a:ext cx="1944687" cy="396875"/>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Signale</a:t>
            </a:r>
            <a:endParaRPr lang="de-DE" sz="2000">
              <a:cs typeface="Arial" charset="0"/>
            </a:endParaRPr>
          </a:p>
        </p:txBody>
      </p:sp>
      <p:sp>
        <p:nvSpPr>
          <p:cNvPr id="34826" name="Text Box 31"/>
          <p:cNvSpPr txBox="1">
            <a:spLocks noChangeArrowheads="1"/>
          </p:cNvSpPr>
          <p:nvPr/>
        </p:nvSpPr>
        <p:spPr bwMode="auto">
          <a:xfrm>
            <a:off x="6161088" y="279400"/>
            <a:ext cx="2303462" cy="701675"/>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interpersonelle Wahrnehmungen</a:t>
            </a:r>
            <a:endParaRPr lang="de-DE" sz="2000">
              <a:cs typeface="Arial" charset="0"/>
            </a:endParaRPr>
          </a:p>
        </p:txBody>
      </p:sp>
      <p:sp>
        <p:nvSpPr>
          <p:cNvPr id="34827"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Komponenten   </a:t>
            </a:r>
            <a:r>
              <a:rPr lang="de-DE" sz="1200" b="1">
                <a:solidFill>
                  <a:srgbClr val="002060"/>
                </a:solidFill>
              </a:rPr>
              <a:t>Rahmenmodell</a:t>
            </a:r>
            <a:r>
              <a:rPr lang="de-DE" sz="1200"/>
              <a:t>   Anwendungen</a:t>
            </a:r>
            <a:endParaRPr lang="en-US" sz="12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de-DE" smtClean="0"/>
              <a:t>Modell</a:t>
            </a:r>
            <a:endParaRPr lang="en-US" smtClean="0"/>
          </a:p>
        </p:txBody>
      </p:sp>
      <p:sp>
        <p:nvSpPr>
          <p:cNvPr id="97283" name="Rectangle 3"/>
          <p:cNvSpPr>
            <a:spLocks noGrp="1" noChangeArrowheads="1"/>
          </p:cNvSpPr>
          <p:nvPr>
            <p:ph type="body" idx="1"/>
          </p:nvPr>
        </p:nvSpPr>
        <p:spPr>
          <a:xfrm>
            <a:off x="214313" y="1714500"/>
            <a:ext cx="8686800" cy="4786313"/>
          </a:xfrm>
        </p:spPr>
        <p:txBody>
          <a:bodyPr/>
          <a:lstStyle/>
          <a:p>
            <a:pPr eaLnBrk="1" hangingPunct="1"/>
            <a:r>
              <a:rPr lang="de-DE" smtClean="0"/>
              <a:t>Beliebig viele Dispositionen, Signale und interpersonelle Wahrnehmungen aller beteiligten Personen untersuchbar</a:t>
            </a:r>
          </a:p>
          <a:p>
            <a:pPr eaLnBrk="1" hangingPunct="1"/>
            <a:r>
              <a:rPr lang="de-DE" smtClean="0"/>
              <a:t>Unterscheidung in</a:t>
            </a:r>
          </a:p>
          <a:p>
            <a:pPr lvl="1" eaLnBrk="1" hangingPunct="1"/>
            <a:r>
              <a:rPr lang="de-DE" smtClean="0"/>
              <a:t>Individuelle Analysen (Actor- bzw. Perceiver-Effekte und Partner- bzw. Target-Effekte)</a:t>
            </a:r>
          </a:p>
          <a:p>
            <a:pPr lvl="1" eaLnBrk="1" hangingPunct="1"/>
            <a:r>
              <a:rPr lang="de-DE" smtClean="0"/>
              <a:t>Dyadische Analysen (Relationship-Effekte)</a:t>
            </a:r>
          </a:p>
          <a:p>
            <a:pPr eaLnBrk="1" hangingPunct="1"/>
            <a:r>
              <a:rPr lang="de-DE" smtClean="0"/>
              <a:t>Beispiel: Extraversion und Interpersonelle Attraktion</a:t>
            </a:r>
          </a:p>
        </p:txBody>
      </p:sp>
      <p:sp>
        <p:nvSpPr>
          <p:cNvPr id="35844"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Komponenten   </a:t>
            </a:r>
            <a:r>
              <a:rPr lang="de-DE" sz="1200" b="1">
                <a:solidFill>
                  <a:srgbClr val="002060"/>
                </a:solidFill>
              </a:rPr>
              <a:t>Rahmenmodell</a:t>
            </a:r>
            <a:r>
              <a:rPr lang="de-DE" sz="1200"/>
              <a:t>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2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72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72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2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938213" y="1203325"/>
            <a:ext cx="825500" cy="1574800"/>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2000">
              <a:cs typeface="Arial" charset="0"/>
            </a:endParaRPr>
          </a:p>
          <a:p>
            <a:pPr algn="ctr">
              <a:spcBef>
                <a:spcPct val="0"/>
              </a:spcBef>
              <a:buFontTx/>
              <a:buNone/>
            </a:pPr>
            <a:r>
              <a:rPr lang="de-DE" sz="2000">
                <a:cs typeface="Arial" charset="0"/>
              </a:rPr>
              <a:t>Per-son A</a:t>
            </a:r>
          </a:p>
        </p:txBody>
      </p:sp>
      <p:grpSp>
        <p:nvGrpSpPr>
          <p:cNvPr id="36867" name="Group 44"/>
          <p:cNvGrpSpPr>
            <a:grpSpLocks/>
          </p:cNvGrpSpPr>
          <p:nvPr/>
        </p:nvGrpSpPr>
        <p:grpSpPr bwMode="auto">
          <a:xfrm>
            <a:off x="3402013" y="1193800"/>
            <a:ext cx="1674812" cy="2160588"/>
            <a:chOff x="2143" y="844"/>
            <a:chExt cx="1055" cy="1361"/>
          </a:xfrm>
        </p:grpSpPr>
        <p:sp>
          <p:nvSpPr>
            <p:cNvPr id="36893" name="Text Box 4"/>
            <p:cNvSpPr txBox="1">
              <a:spLocks noChangeArrowheads="1"/>
            </p:cNvSpPr>
            <p:nvPr/>
          </p:nvSpPr>
          <p:spPr bwMode="auto">
            <a:xfrm>
              <a:off x="2143" y="844"/>
              <a:ext cx="1055"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6894" name="Text Box 5"/>
            <p:cNvSpPr txBox="1">
              <a:spLocks noChangeArrowheads="1"/>
            </p:cNvSpPr>
            <p:nvPr/>
          </p:nvSpPr>
          <p:spPr bwMode="auto">
            <a:xfrm>
              <a:off x="2214" y="911"/>
              <a:ext cx="885" cy="324"/>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Actor</a:t>
              </a:r>
            </a:p>
            <a:p>
              <a:pPr algn="ctr">
                <a:lnSpc>
                  <a:spcPct val="90000"/>
                </a:lnSpc>
                <a:spcBef>
                  <a:spcPct val="0"/>
                </a:spcBef>
                <a:buFontTx/>
                <a:buNone/>
              </a:pPr>
              <a:r>
                <a:rPr lang="de-DE" sz="1600">
                  <a:cs typeface="Arial" charset="0"/>
                </a:rPr>
                <a:t>(A→Others)</a:t>
              </a:r>
            </a:p>
          </p:txBody>
        </p:sp>
        <p:sp>
          <p:nvSpPr>
            <p:cNvPr id="36895" name="Text Box 6"/>
            <p:cNvSpPr txBox="1">
              <a:spLocks noChangeArrowheads="1"/>
            </p:cNvSpPr>
            <p:nvPr/>
          </p:nvSpPr>
          <p:spPr bwMode="auto">
            <a:xfrm>
              <a:off x="2214" y="1364"/>
              <a:ext cx="88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Partner</a:t>
              </a:r>
            </a:p>
            <a:p>
              <a:pPr algn="ctr">
                <a:spcBef>
                  <a:spcPct val="0"/>
                </a:spcBef>
                <a:buFontTx/>
                <a:buNone/>
              </a:pPr>
              <a:r>
                <a:rPr lang="de-DE" sz="1600">
                  <a:cs typeface="Arial" charset="0"/>
                </a:rPr>
                <a:t>(Others→A)</a:t>
              </a:r>
            </a:p>
          </p:txBody>
        </p:sp>
        <p:sp>
          <p:nvSpPr>
            <p:cNvPr id="36896" name="Text Box 7"/>
            <p:cNvSpPr txBox="1">
              <a:spLocks noChangeArrowheads="1"/>
            </p:cNvSpPr>
            <p:nvPr/>
          </p:nvSpPr>
          <p:spPr bwMode="auto">
            <a:xfrm>
              <a:off x="2214" y="1802"/>
              <a:ext cx="885" cy="323"/>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Relationship (A→B)</a:t>
              </a:r>
            </a:p>
          </p:txBody>
        </p:sp>
      </p:grpSp>
      <p:grpSp>
        <p:nvGrpSpPr>
          <p:cNvPr id="36868" name="Group 45"/>
          <p:cNvGrpSpPr>
            <a:grpSpLocks/>
          </p:cNvGrpSpPr>
          <p:nvPr/>
        </p:nvGrpSpPr>
        <p:grpSpPr bwMode="auto">
          <a:xfrm>
            <a:off x="6516688" y="1193800"/>
            <a:ext cx="1655762" cy="2160588"/>
            <a:chOff x="4105" y="844"/>
            <a:chExt cx="1043" cy="1361"/>
          </a:xfrm>
        </p:grpSpPr>
        <p:sp>
          <p:nvSpPr>
            <p:cNvPr id="36889" name="Text Box 9"/>
            <p:cNvSpPr txBox="1">
              <a:spLocks noChangeArrowheads="1"/>
            </p:cNvSpPr>
            <p:nvPr/>
          </p:nvSpPr>
          <p:spPr bwMode="auto">
            <a:xfrm>
              <a:off x="4105" y="844"/>
              <a:ext cx="1043" cy="1361"/>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6890" name="Text Box 10"/>
            <p:cNvSpPr txBox="1">
              <a:spLocks noChangeArrowheads="1"/>
            </p:cNvSpPr>
            <p:nvPr/>
          </p:nvSpPr>
          <p:spPr bwMode="auto">
            <a:xfrm>
              <a:off x="4175" y="911"/>
              <a:ext cx="87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Perceiver (A→Others)</a:t>
              </a:r>
            </a:p>
          </p:txBody>
        </p:sp>
        <p:sp>
          <p:nvSpPr>
            <p:cNvPr id="36891" name="Text Box 11"/>
            <p:cNvSpPr txBox="1">
              <a:spLocks noChangeArrowheads="1"/>
            </p:cNvSpPr>
            <p:nvPr/>
          </p:nvSpPr>
          <p:spPr bwMode="auto">
            <a:xfrm>
              <a:off x="4175" y="1364"/>
              <a:ext cx="875" cy="324"/>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Target</a:t>
              </a:r>
            </a:p>
            <a:p>
              <a:pPr algn="ctr">
                <a:spcBef>
                  <a:spcPct val="0"/>
                </a:spcBef>
                <a:buFontTx/>
                <a:buNone/>
              </a:pPr>
              <a:r>
                <a:rPr lang="de-DE" sz="1600">
                  <a:cs typeface="Arial" charset="0"/>
                </a:rPr>
                <a:t>(Others→A)</a:t>
              </a:r>
            </a:p>
          </p:txBody>
        </p:sp>
        <p:sp>
          <p:nvSpPr>
            <p:cNvPr id="36892" name="Text Box 12"/>
            <p:cNvSpPr txBox="1">
              <a:spLocks noChangeArrowheads="1"/>
            </p:cNvSpPr>
            <p:nvPr/>
          </p:nvSpPr>
          <p:spPr bwMode="auto">
            <a:xfrm>
              <a:off x="4175" y="1802"/>
              <a:ext cx="875" cy="323"/>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Relationship (A→B)</a:t>
              </a:r>
            </a:p>
          </p:txBody>
        </p:sp>
      </p:grpSp>
      <p:grpSp>
        <p:nvGrpSpPr>
          <p:cNvPr id="36869" name="Group 46"/>
          <p:cNvGrpSpPr>
            <a:grpSpLocks/>
          </p:cNvGrpSpPr>
          <p:nvPr/>
        </p:nvGrpSpPr>
        <p:grpSpPr bwMode="auto">
          <a:xfrm>
            <a:off x="477838" y="179388"/>
            <a:ext cx="7996237" cy="701675"/>
            <a:chOff x="295" y="176"/>
            <a:chExt cx="5037" cy="442"/>
          </a:xfrm>
        </p:grpSpPr>
        <p:sp>
          <p:nvSpPr>
            <p:cNvPr id="36886" name="Text Box 25"/>
            <p:cNvSpPr txBox="1">
              <a:spLocks noChangeArrowheads="1"/>
            </p:cNvSpPr>
            <p:nvPr/>
          </p:nvSpPr>
          <p:spPr bwMode="auto">
            <a:xfrm>
              <a:off x="295" y="176"/>
              <a:ext cx="1179" cy="250"/>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Dispositionen</a:t>
              </a:r>
              <a:endParaRPr lang="de-DE" sz="2000">
                <a:cs typeface="Arial" charset="0"/>
              </a:endParaRPr>
            </a:p>
          </p:txBody>
        </p:sp>
        <p:sp>
          <p:nvSpPr>
            <p:cNvPr id="36887" name="Text Box 26"/>
            <p:cNvSpPr txBox="1">
              <a:spLocks noChangeArrowheads="1"/>
            </p:cNvSpPr>
            <p:nvPr/>
          </p:nvSpPr>
          <p:spPr bwMode="auto">
            <a:xfrm>
              <a:off x="2063" y="176"/>
              <a:ext cx="1225" cy="250"/>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Signale</a:t>
              </a:r>
              <a:endParaRPr lang="de-DE" sz="2000">
                <a:cs typeface="Arial" charset="0"/>
              </a:endParaRPr>
            </a:p>
          </p:txBody>
        </p:sp>
        <p:sp>
          <p:nvSpPr>
            <p:cNvPr id="36888" name="Text Box 27"/>
            <p:cNvSpPr txBox="1">
              <a:spLocks noChangeArrowheads="1"/>
            </p:cNvSpPr>
            <p:nvPr/>
          </p:nvSpPr>
          <p:spPr bwMode="auto">
            <a:xfrm>
              <a:off x="3881" y="176"/>
              <a:ext cx="1451" cy="442"/>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interpersonelle Wahrnehmungen</a:t>
              </a:r>
              <a:endParaRPr lang="de-DE" sz="2000">
                <a:cs typeface="Arial" charset="0"/>
              </a:endParaRPr>
            </a:p>
          </p:txBody>
        </p:sp>
      </p:grpSp>
      <p:sp>
        <p:nvSpPr>
          <p:cNvPr id="108575" name="Line 31"/>
          <p:cNvSpPr>
            <a:spLocks noChangeShapeType="1"/>
          </p:cNvSpPr>
          <p:nvPr/>
        </p:nvSpPr>
        <p:spPr bwMode="auto">
          <a:xfrm>
            <a:off x="4857750" y="1500188"/>
            <a:ext cx="1857375" cy="857250"/>
          </a:xfrm>
          <a:prstGeom prst="line">
            <a:avLst/>
          </a:prstGeom>
          <a:noFill/>
          <a:ln w="25400">
            <a:solidFill>
              <a:schemeClr val="accent2"/>
            </a:solidFill>
            <a:round/>
            <a:headEnd/>
            <a:tailEnd type="triangle" w="med" len="med"/>
          </a:ln>
        </p:spPr>
        <p:txBody>
          <a:bodyPr/>
          <a:lstStyle/>
          <a:p>
            <a:endParaRPr lang="de-DE"/>
          </a:p>
        </p:txBody>
      </p:sp>
      <p:sp>
        <p:nvSpPr>
          <p:cNvPr id="108576" name="Line 32"/>
          <p:cNvSpPr>
            <a:spLocks noChangeShapeType="1"/>
          </p:cNvSpPr>
          <p:nvPr/>
        </p:nvSpPr>
        <p:spPr bwMode="auto">
          <a:xfrm flipV="1">
            <a:off x="4857750" y="1500188"/>
            <a:ext cx="1857375" cy="785812"/>
          </a:xfrm>
          <a:prstGeom prst="line">
            <a:avLst/>
          </a:prstGeom>
          <a:noFill/>
          <a:ln w="25400">
            <a:solidFill>
              <a:schemeClr val="accent2"/>
            </a:solidFill>
            <a:round/>
            <a:headEnd/>
            <a:tailEnd type="triangle" w="med" len="med"/>
          </a:ln>
        </p:spPr>
        <p:txBody>
          <a:bodyPr/>
          <a:lstStyle/>
          <a:p>
            <a:endParaRPr lang="de-DE"/>
          </a:p>
        </p:txBody>
      </p:sp>
      <p:sp>
        <p:nvSpPr>
          <p:cNvPr id="108582" name="Line 38"/>
          <p:cNvSpPr>
            <a:spLocks noChangeShapeType="1"/>
          </p:cNvSpPr>
          <p:nvPr/>
        </p:nvSpPr>
        <p:spPr bwMode="auto">
          <a:xfrm>
            <a:off x="1763713" y="1552575"/>
            <a:ext cx="1800225" cy="1588"/>
          </a:xfrm>
          <a:prstGeom prst="line">
            <a:avLst/>
          </a:prstGeom>
          <a:noFill/>
          <a:ln w="25400">
            <a:solidFill>
              <a:schemeClr val="accent2"/>
            </a:solidFill>
            <a:round/>
            <a:headEnd/>
            <a:tailEnd type="triangle" w="med" len="med"/>
          </a:ln>
        </p:spPr>
        <p:txBody>
          <a:bodyPr/>
          <a:lstStyle/>
          <a:p>
            <a:endParaRPr lang="de-DE"/>
          </a:p>
        </p:txBody>
      </p:sp>
      <p:sp>
        <p:nvSpPr>
          <p:cNvPr id="36873" name="Text Box 39"/>
          <p:cNvSpPr txBox="1">
            <a:spLocks noChangeArrowheads="1"/>
          </p:cNvSpPr>
          <p:nvPr/>
        </p:nvSpPr>
        <p:spPr bwMode="auto">
          <a:xfrm>
            <a:off x="468313" y="3429000"/>
            <a:ext cx="7704137" cy="779463"/>
          </a:xfrm>
          <a:prstGeom prst="rect">
            <a:avLst/>
          </a:prstGeom>
          <a:noFill/>
          <a:ln w="9525">
            <a:noFill/>
            <a:miter lim="800000"/>
            <a:headEnd/>
            <a:tailEnd/>
          </a:ln>
        </p:spPr>
        <p:txBody>
          <a:bodyPr>
            <a:spAutoFit/>
          </a:bodyPr>
          <a:lstStyle/>
          <a:p>
            <a:pPr>
              <a:spcBef>
                <a:spcPct val="50000"/>
              </a:spcBef>
              <a:buFontTx/>
              <a:buNone/>
            </a:pPr>
            <a:r>
              <a:rPr lang="de-DE" b="1"/>
              <a:t>Analysen auf individueller Ebene</a:t>
            </a:r>
          </a:p>
          <a:p>
            <a:pPr>
              <a:spcBef>
                <a:spcPct val="50000"/>
              </a:spcBef>
              <a:buFontTx/>
              <a:buNone/>
            </a:pPr>
            <a:r>
              <a:rPr lang="de-DE"/>
              <a:t>Bsp.: Warum sind extravertierte Personen beliebter?</a:t>
            </a:r>
          </a:p>
        </p:txBody>
      </p:sp>
      <p:sp>
        <p:nvSpPr>
          <p:cNvPr id="108584" name="Text Box 40"/>
          <p:cNvSpPr txBox="1">
            <a:spLocks noChangeArrowheads="1"/>
          </p:cNvSpPr>
          <p:nvPr/>
        </p:nvSpPr>
        <p:spPr bwMode="auto">
          <a:xfrm>
            <a:off x="539750" y="4221163"/>
            <a:ext cx="8208963" cy="366712"/>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de-DE"/>
              <a:t> Extravertierte neigen zu aktivem und expressivem Verhalten</a:t>
            </a:r>
          </a:p>
        </p:txBody>
      </p:sp>
      <p:sp>
        <p:nvSpPr>
          <p:cNvPr id="108585" name="Text Box 41"/>
          <p:cNvSpPr txBox="1">
            <a:spLocks noChangeArrowheads="1"/>
          </p:cNvSpPr>
          <p:nvPr/>
        </p:nvSpPr>
        <p:spPr bwMode="auto">
          <a:xfrm>
            <a:off x="539750" y="4581525"/>
            <a:ext cx="8424863" cy="641350"/>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de-DE"/>
              <a:t> Sie nehmen andere Personen außerdem als interessant wahr, was ihre Verhaltenstendenzen verstärkt</a:t>
            </a:r>
          </a:p>
        </p:txBody>
      </p:sp>
      <p:sp>
        <p:nvSpPr>
          <p:cNvPr id="108586" name="Text Box 42"/>
          <p:cNvSpPr txBox="1">
            <a:spLocks noChangeArrowheads="1"/>
          </p:cNvSpPr>
          <p:nvPr/>
        </p:nvSpPr>
        <p:spPr bwMode="auto">
          <a:xfrm>
            <a:off x="539750" y="5164138"/>
            <a:ext cx="8424863" cy="641350"/>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de-DE"/>
              <a:t> dies führt dazu, dass andere Personen Extravertierte positiver beurteilen und sich ihnen zuwenden</a:t>
            </a:r>
          </a:p>
        </p:txBody>
      </p:sp>
      <p:sp>
        <p:nvSpPr>
          <p:cNvPr id="108587" name="Text Box 43"/>
          <p:cNvSpPr txBox="1">
            <a:spLocks noChangeArrowheads="1"/>
          </p:cNvSpPr>
          <p:nvPr/>
        </p:nvSpPr>
        <p:spPr bwMode="auto">
          <a:xfrm>
            <a:off x="539750" y="5740400"/>
            <a:ext cx="8424863" cy="641350"/>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de-DE"/>
              <a:t> dies verstärkt die positiven Wahrnehmungen und Verhaltensweisen von Extravertierten, usw.</a:t>
            </a:r>
          </a:p>
        </p:txBody>
      </p:sp>
      <p:sp>
        <p:nvSpPr>
          <p:cNvPr id="36878"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Komponenten   </a:t>
            </a:r>
            <a:r>
              <a:rPr lang="de-DE" sz="1200" b="1">
                <a:solidFill>
                  <a:srgbClr val="002060"/>
                </a:solidFill>
              </a:rPr>
              <a:t>Rahmenmodell</a:t>
            </a:r>
            <a:r>
              <a:rPr lang="de-DE" sz="1200"/>
              <a:t>   Anwendungen</a:t>
            </a:r>
            <a:endParaRPr lang="en-US" sz="1200"/>
          </a:p>
        </p:txBody>
      </p:sp>
      <p:cxnSp>
        <p:nvCxnSpPr>
          <p:cNvPr id="37" name="Gerade Verbindung mit Pfeil 36"/>
          <p:cNvCxnSpPr>
            <a:cxnSpLocks noChangeShapeType="1"/>
          </p:cNvCxnSpPr>
          <p:nvPr/>
        </p:nvCxnSpPr>
        <p:spPr bwMode="auto">
          <a:xfrm rot="10800000">
            <a:off x="4819650" y="1400175"/>
            <a:ext cx="1857375" cy="1588"/>
          </a:xfrm>
          <a:prstGeom prst="straightConnector1">
            <a:avLst/>
          </a:prstGeom>
          <a:noFill/>
          <a:ln w="25400">
            <a:solidFill>
              <a:schemeClr val="accent2"/>
            </a:solidFill>
            <a:round/>
            <a:headEnd/>
            <a:tailEnd type="triangle" w="med" len="med"/>
          </a:ln>
        </p:spPr>
      </p:cxnSp>
      <p:cxnSp>
        <p:nvCxnSpPr>
          <p:cNvPr id="39" name="Gerade Verbindung mit Pfeil 38"/>
          <p:cNvCxnSpPr>
            <a:cxnSpLocks noChangeShapeType="1"/>
          </p:cNvCxnSpPr>
          <p:nvPr/>
        </p:nvCxnSpPr>
        <p:spPr bwMode="auto">
          <a:xfrm rot="10800000">
            <a:off x="4824413" y="2451100"/>
            <a:ext cx="1857375" cy="1588"/>
          </a:xfrm>
          <a:prstGeom prst="straightConnector1">
            <a:avLst/>
          </a:prstGeom>
          <a:noFill/>
          <a:ln w="25400">
            <a:solidFill>
              <a:schemeClr val="accent2"/>
            </a:solidFill>
            <a:round/>
            <a:headEnd/>
            <a:tailEnd type="triangle" w="med" len="med"/>
          </a:ln>
        </p:spPr>
      </p:cxnSp>
      <p:grpSp>
        <p:nvGrpSpPr>
          <p:cNvPr id="5" name="Gruppieren 60"/>
          <p:cNvGrpSpPr>
            <a:grpSpLocks/>
          </p:cNvGrpSpPr>
          <p:nvPr/>
        </p:nvGrpSpPr>
        <p:grpSpPr bwMode="auto">
          <a:xfrm>
            <a:off x="1347788" y="909638"/>
            <a:ext cx="5980112" cy="500062"/>
            <a:chOff x="1348379" y="900889"/>
            <a:chExt cx="5979681" cy="500066"/>
          </a:xfrm>
        </p:grpSpPr>
        <p:grpSp>
          <p:nvGrpSpPr>
            <p:cNvPr id="36882" name="Group 35"/>
            <p:cNvGrpSpPr>
              <a:grpSpLocks/>
            </p:cNvGrpSpPr>
            <p:nvPr/>
          </p:nvGrpSpPr>
          <p:grpSpPr bwMode="auto">
            <a:xfrm>
              <a:off x="1348379" y="908050"/>
              <a:ext cx="5979681" cy="287338"/>
              <a:chOff x="663" y="975"/>
              <a:chExt cx="2179" cy="181"/>
            </a:xfrm>
          </p:grpSpPr>
          <p:sp>
            <p:nvSpPr>
              <p:cNvPr id="36884" name="Line 36"/>
              <p:cNvSpPr>
                <a:spLocks noChangeShapeType="1"/>
              </p:cNvSpPr>
              <p:nvPr/>
            </p:nvSpPr>
            <p:spPr bwMode="auto">
              <a:xfrm>
                <a:off x="664" y="981"/>
                <a:ext cx="2178" cy="0"/>
              </a:xfrm>
              <a:prstGeom prst="line">
                <a:avLst/>
              </a:prstGeom>
              <a:noFill/>
              <a:ln w="25400">
                <a:solidFill>
                  <a:schemeClr val="accent2"/>
                </a:solidFill>
                <a:round/>
                <a:headEnd/>
                <a:tailEnd/>
              </a:ln>
            </p:spPr>
            <p:txBody>
              <a:bodyPr/>
              <a:lstStyle/>
              <a:p>
                <a:endParaRPr lang="de-DE"/>
              </a:p>
            </p:txBody>
          </p:sp>
          <p:sp>
            <p:nvSpPr>
              <p:cNvPr id="36885" name="Line 37"/>
              <p:cNvSpPr>
                <a:spLocks noChangeShapeType="1"/>
              </p:cNvSpPr>
              <p:nvPr/>
            </p:nvSpPr>
            <p:spPr bwMode="auto">
              <a:xfrm>
                <a:off x="663" y="975"/>
                <a:ext cx="0" cy="181"/>
              </a:xfrm>
              <a:prstGeom prst="line">
                <a:avLst/>
              </a:prstGeom>
              <a:noFill/>
              <a:ln w="25400">
                <a:solidFill>
                  <a:schemeClr val="accent2"/>
                </a:solidFill>
                <a:round/>
                <a:headEnd/>
                <a:tailEnd/>
              </a:ln>
            </p:spPr>
            <p:txBody>
              <a:bodyPr/>
              <a:lstStyle/>
              <a:p>
                <a:endParaRPr lang="de-DE"/>
              </a:p>
            </p:txBody>
          </p:sp>
        </p:grpSp>
        <p:cxnSp>
          <p:nvCxnSpPr>
            <p:cNvPr id="36883" name="Gerade Verbindung mit Pfeil 59"/>
            <p:cNvCxnSpPr>
              <a:cxnSpLocks noChangeShapeType="1"/>
            </p:cNvCxnSpPr>
            <p:nvPr/>
          </p:nvCxnSpPr>
          <p:spPr bwMode="auto">
            <a:xfrm rot="5400000">
              <a:off x="7065980" y="1150128"/>
              <a:ext cx="500066" cy="1588"/>
            </a:xfrm>
            <a:prstGeom prst="straightConnector1">
              <a:avLst/>
            </a:prstGeom>
            <a:noFill/>
            <a:ln w="25400">
              <a:solidFill>
                <a:schemeClr val="accent2"/>
              </a:solidFill>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8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58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85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857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858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858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85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75" grpId="0" animBg="1"/>
      <p:bldP spid="108576" grpId="0" animBg="1"/>
      <p:bldP spid="108582" grpId="0" animBg="1"/>
      <p:bldP spid="108584" grpId="0"/>
      <p:bldP spid="108585" grpId="0"/>
      <p:bldP spid="108586" grpId="0"/>
      <p:bldP spid="10858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938213" y="1206500"/>
            <a:ext cx="825500" cy="1574800"/>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2000">
              <a:cs typeface="Arial" charset="0"/>
            </a:endParaRPr>
          </a:p>
          <a:p>
            <a:pPr algn="ctr">
              <a:spcBef>
                <a:spcPct val="0"/>
              </a:spcBef>
              <a:buFontTx/>
              <a:buNone/>
            </a:pPr>
            <a:r>
              <a:rPr lang="de-DE" sz="2000">
                <a:cs typeface="Arial" charset="0"/>
              </a:rPr>
              <a:t>Per-son A</a:t>
            </a:r>
          </a:p>
        </p:txBody>
      </p:sp>
      <p:sp>
        <p:nvSpPr>
          <p:cNvPr id="37891" name="Text Box 3"/>
          <p:cNvSpPr txBox="1">
            <a:spLocks noChangeArrowheads="1"/>
          </p:cNvSpPr>
          <p:nvPr/>
        </p:nvSpPr>
        <p:spPr bwMode="auto">
          <a:xfrm>
            <a:off x="3402013" y="1196975"/>
            <a:ext cx="167481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7892" name="Text Box 4"/>
          <p:cNvSpPr txBox="1">
            <a:spLocks noChangeArrowheads="1"/>
          </p:cNvSpPr>
          <p:nvPr/>
        </p:nvSpPr>
        <p:spPr bwMode="auto">
          <a:xfrm>
            <a:off x="3514725" y="1303338"/>
            <a:ext cx="1404938" cy="514350"/>
          </a:xfrm>
          <a:prstGeom prst="rect">
            <a:avLst/>
          </a:prstGeom>
          <a:solidFill>
            <a:srgbClr val="DDDDDD">
              <a:alpha val="43137"/>
            </a:srgbClr>
          </a:solidFill>
          <a:ln w="9525">
            <a:solidFill>
              <a:srgbClr val="000000"/>
            </a:solidFill>
            <a:miter lim="800000"/>
            <a:headEnd/>
            <a:tailEnd/>
          </a:ln>
        </p:spPr>
        <p:txBody>
          <a:bodyPr lIns="0" rIns="0"/>
          <a:lstStyle/>
          <a:p>
            <a:pPr algn="ctr">
              <a:spcBef>
                <a:spcPct val="0"/>
              </a:spcBef>
              <a:buFontTx/>
              <a:buNone/>
            </a:pPr>
            <a:r>
              <a:rPr lang="de-DE" sz="1600">
                <a:solidFill>
                  <a:schemeClr val="bg2"/>
                </a:solidFill>
                <a:cs typeface="Arial" charset="0"/>
              </a:rPr>
              <a:t>Actor</a:t>
            </a:r>
          </a:p>
          <a:p>
            <a:pPr algn="ctr">
              <a:lnSpc>
                <a:spcPct val="90000"/>
              </a:lnSpc>
              <a:spcBef>
                <a:spcPct val="0"/>
              </a:spcBef>
              <a:buFontTx/>
              <a:buNone/>
            </a:pPr>
            <a:r>
              <a:rPr lang="de-DE" sz="1600">
                <a:solidFill>
                  <a:schemeClr val="bg2"/>
                </a:solidFill>
                <a:cs typeface="Arial" charset="0"/>
              </a:rPr>
              <a:t>(A→Others)</a:t>
            </a:r>
          </a:p>
        </p:txBody>
      </p:sp>
      <p:sp>
        <p:nvSpPr>
          <p:cNvPr id="37893" name="Text Box 5"/>
          <p:cNvSpPr txBox="1">
            <a:spLocks noChangeArrowheads="1"/>
          </p:cNvSpPr>
          <p:nvPr/>
        </p:nvSpPr>
        <p:spPr bwMode="auto">
          <a:xfrm>
            <a:off x="3514725" y="2022475"/>
            <a:ext cx="1404938"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Partner</a:t>
            </a:r>
          </a:p>
          <a:p>
            <a:pPr algn="ctr">
              <a:spcBef>
                <a:spcPct val="0"/>
              </a:spcBef>
              <a:buFontTx/>
              <a:buNone/>
            </a:pPr>
            <a:r>
              <a:rPr lang="de-DE" sz="1600">
                <a:solidFill>
                  <a:schemeClr val="bg2"/>
                </a:solidFill>
                <a:cs typeface="Arial" charset="0"/>
              </a:rPr>
              <a:t>(Others→A)</a:t>
            </a:r>
          </a:p>
        </p:txBody>
      </p:sp>
      <p:sp>
        <p:nvSpPr>
          <p:cNvPr id="37894" name="Text Box 6"/>
          <p:cNvSpPr txBox="1">
            <a:spLocks noChangeArrowheads="1"/>
          </p:cNvSpPr>
          <p:nvPr/>
        </p:nvSpPr>
        <p:spPr bwMode="auto">
          <a:xfrm>
            <a:off x="3514725" y="2717800"/>
            <a:ext cx="1404938" cy="51276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sp>
        <p:nvSpPr>
          <p:cNvPr id="37895" name="Text Box 7"/>
          <p:cNvSpPr txBox="1">
            <a:spLocks noChangeArrowheads="1"/>
          </p:cNvSpPr>
          <p:nvPr/>
        </p:nvSpPr>
        <p:spPr bwMode="auto">
          <a:xfrm>
            <a:off x="6516688" y="1196975"/>
            <a:ext cx="165576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7896" name="Text Box 8"/>
          <p:cNvSpPr txBox="1">
            <a:spLocks noChangeArrowheads="1"/>
          </p:cNvSpPr>
          <p:nvPr/>
        </p:nvSpPr>
        <p:spPr bwMode="auto">
          <a:xfrm>
            <a:off x="6627813" y="1303338"/>
            <a:ext cx="1389062"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Perceiver (A→Others)</a:t>
            </a:r>
          </a:p>
        </p:txBody>
      </p:sp>
      <p:sp>
        <p:nvSpPr>
          <p:cNvPr id="37897" name="Text Box 9"/>
          <p:cNvSpPr txBox="1">
            <a:spLocks noChangeArrowheads="1"/>
          </p:cNvSpPr>
          <p:nvPr/>
        </p:nvSpPr>
        <p:spPr bwMode="auto">
          <a:xfrm>
            <a:off x="6627813" y="2022475"/>
            <a:ext cx="1389062"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Target</a:t>
            </a:r>
          </a:p>
          <a:p>
            <a:pPr algn="ctr">
              <a:spcBef>
                <a:spcPct val="0"/>
              </a:spcBef>
              <a:buFontTx/>
              <a:buNone/>
            </a:pPr>
            <a:r>
              <a:rPr lang="de-DE" sz="1600">
                <a:solidFill>
                  <a:schemeClr val="bg2"/>
                </a:solidFill>
                <a:cs typeface="Arial" charset="0"/>
              </a:rPr>
              <a:t>(Others→A)</a:t>
            </a:r>
          </a:p>
        </p:txBody>
      </p:sp>
      <p:sp>
        <p:nvSpPr>
          <p:cNvPr id="37898" name="Text Box 10"/>
          <p:cNvSpPr txBox="1">
            <a:spLocks noChangeArrowheads="1"/>
          </p:cNvSpPr>
          <p:nvPr/>
        </p:nvSpPr>
        <p:spPr bwMode="auto">
          <a:xfrm>
            <a:off x="6627813" y="2717800"/>
            <a:ext cx="1389062" cy="51276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sp>
        <p:nvSpPr>
          <p:cNvPr id="37899" name="Text Box 11"/>
          <p:cNvSpPr txBox="1">
            <a:spLocks noChangeArrowheads="1"/>
          </p:cNvSpPr>
          <p:nvPr/>
        </p:nvSpPr>
        <p:spPr bwMode="auto">
          <a:xfrm>
            <a:off x="938213" y="4292600"/>
            <a:ext cx="825500" cy="1666875"/>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2000">
              <a:cs typeface="Arial" charset="0"/>
            </a:endParaRPr>
          </a:p>
          <a:p>
            <a:pPr algn="ctr">
              <a:spcBef>
                <a:spcPct val="0"/>
              </a:spcBef>
              <a:buFontTx/>
              <a:buNone/>
            </a:pPr>
            <a:r>
              <a:rPr lang="de-DE" sz="2000">
                <a:cs typeface="Arial" charset="0"/>
              </a:rPr>
              <a:t>Per-son B</a:t>
            </a:r>
          </a:p>
        </p:txBody>
      </p:sp>
      <p:sp>
        <p:nvSpPr>
          <p:cNvPr id="37900" name="Text Box 12"/>
          <p:cNvSpPr txBox="1">
            <a:spLocks noChangeArrowheads="1"/>
          </p:cNvSpPr>
          <p:nvPr/>
        </p:nvSpPr>
        <p:spPr bwMode="auto">
          <a:xfrm>
            <a:off x="3402013" y="3860800"/>
            <a:ext cx="167481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7901" name="Text Box 13"/>
          <p:cNvSpPr txBox="1">
            <a:spLocks noChangeArrowheads="1"/>
          </p:cNvSpPr>
          <p:nvPr/>
        </p:nvSpPr>
        <p:spPr bwMode="auto">
          <a:xfrm>
            <a:off x="3514725" y="3967163"/>
            <a:ext cx="1404938" cy="514350"/>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Relationship (B→A)</a:t>
            </a:r>
          </a:p>
        </p:txBody>
      </p:sp>
      <p:sp>
        <p:nvSpPr>
          <p:cNvPr id="37902" name="Text Box 14"/>
          <p:cNvSpPr txBox="1">
            <a:spLocks noChangeArrowheads="1"/>
          </p:cNvSpPr>
          <p:nvPr/>
        </p:nvSpPr>
        <p:spPr bwMode="auto">
          <a:xfrm>
            <a:off x="3514725" y="4686300"/>
            <a:ext cx="1404938"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Partner</a:t>
            </a:r>
          </a:p>
          <a:p>
            <a:pPr algn="ctr">
              <a:spcBef>
                <a:spcPct val="0"/>
              </a:spcBef>
              <a:buFontTx/>
              <a:buNone/>
            </a:pPr>
            <a:r>
              <a:rPr lang="de-DE" sz="1600">
                <a:solidFill>
                  <a:schemeClr val="bg2"/>
                </a:solidFill>
                <a:cs typeface="Arial" charset="0"/>
              </a:rPr>
              <a:t>(Others→B)</a:t>
            </a:r>
          </a:p>
        </p:txBody>
      </p:sp>
      <p:sp>
        <p:nvSpPr>
          <p:cNvPr id="37903" name="Text Box 15"/>
          <p:cNvSpPr txBox="1">
            <a:spLocks noChangeArrowheads="1"/>
          </p:cNvSpPr>
          <p:nvPr/>
        </p:nvSpPr>
        <p:spPr bwMode="auto">
          <a:xfrm>
            <a:off x="3514725" y="5381625"/>
            <a:ext cx="1404938" cy="512763"/>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Actor</a:t>
            </a:r>
          </a:p>
          <a:p>
            <a:pPr algn="ctr">
              <a:spcBef>
                <a:spcPct val="0"/>
              </a:spcBef>
              <a:buFontTx/>
              <a:buNone/>
            </a:pPr>
            <a:r>
              <a:rPr lang="de-DE" sz="1600">
                <a:solidFill>
                  <a:schemeClr val="bg2"/>
                </a:solidFill>
                <a:cs typeface="Arial" charset="0"/>
              </a:rPr>
              <a:t>(B→Others)</a:t>
            </a:r>
          </a:p>
        </p:txBody>
      </p:sp>
      <p:sp>
        <p:nvSpPr>
          <p:cNvPr id="37904" name="Text Box 16"/>
          <p:cNvSpPr txBox="1">
            <a:spLocks noChangeArrowheads="1"/>
          </p:cNvSpPr>
          <p:nvPr/>
        </p:nvSpPr>
        <p:spPr bwMode="auto">
          <a:xfrm>
            <a:off x="6516688" y="3860800"/>
            <a:ext cx="165576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7905" name="Text Box 17"/>
          <p:cNvSpPr txBox="1">
            <a:spLocks noChangeArrowheads="1"/>
          </p:cNvSpPr>
          <p:nvPr/>
        </p:nvSpPr>
        <p:spPr bwMode="auto">
          <a:xfrm>
            <a:off x="6627813" y="3967163"/>
            <a:ext cx="1389062" cy="514350"/>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(B→A)</a:t>
            </a:r>
          </a:p>
        </p:txBody>
      </p:sp>
      <p:sp>
        <p:nvSpPr>
          <p:cNvPr id="37906" name="Text Box 18"/>
          <p:cNvSpPr txBox="1">
            <a:spLocks noChangeArrowheads="1"/>
          </p:cNvSpPr>
          <p:nvPr/>
        </p:nvSpPr>
        <p:spPr bwMode="auto">
          <a:xfrm>
            <a:off x="6627813" y="4686300"/>
            <a:ext cx="1389062"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Target</a:t>
            </a:r>
          </a:p>
          <a:p>
            <a:pPr algn="ctr">
              <a:spcBef>
                <a:spcPct val="0"/>
              </a:spcBef>
              <a:buFontTx/>
              <a:buNone/>
            </a:pPr>
            <a:r>
              <a:rPr lang="de-DE" sz="1600">
                <a:solidFill>
                  <a:schemeClr val="bg2"/>
                </a:solidFill>
                <a:cs typeface="Arial" charset="0"/>
              </a:rPr>
              <a:t>(Others→B)</a:t>
            </a:r>
          </a:p>
        </p:txBody>
      </p:sp>
      <p:sp>
        <p:nvSpPr>
          <p:cNvPr id="37907" name="Text Box 19"/>
          <p:cNvSpPr txBox="1">
            <a:spLocks noChangeArrowheads="1"/>
          </p:cNvSpPr>
          <p:nvPr/>
        </p:nvSpPr>
        <p:spPr bwMode="auto">
          <a:xfrm>
            <a:off x="6627813" y="5381625"/>
            <a:ext cx="1389062" cy="512763"/>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Perceiver (B→Others)</a:t>
            </a:r>
          </a:p>
        </p:txBody>
      </p:sp>
      <p:grpSp>
        <p:nvGrpSpPr>
          <p:cNvPr id="37908" name="Group 21"/>
          <p:cNvGrpSpPr>
            <a:grpSpLocks/>
          </p:cNvGrpSpPr>
          <p:nvPr/>
        </p:nvGrpSpPr>
        <p:grpSpPr bwMode="auto">
          <a:xfrm>
            <a:off x="498475" y="188913"/>
            <a:ext cx="7996238" cy="701675"/>
            <a:chOff x="295" y="176"/>
            <a:chExt cx="5037" cy="442"/>
          </a:xfrm>
        </p:grpSpPr>
        <p:sp>
          <p:nvSpPr>
            <p:cNvPr id="37911" name="Text Box 22"/>
            <p:cNvSpPr txBox="1">
              <a:spLocks noChangeArrowheads="1"/>
            </p:cNvSpPr>
            <p:nvPr/>
          </p:nvSpPr>
          <p:spPr bwMode="auto">
            <a:xfrm>
              <a:off x="295" y="176"/>
              <a:ext cx="1179" cy="250"/>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Dispositionen</a:t>
              </a:r>
              <a:endParaRPr lang="de-DE" sz="2000">
                <a:cs typeface="Arial" charset="0"/>
              </a:endParaRPr>
            </a:p>
          </p:txBody>
        </p:sp>
        <p:sp>
          <p:nvSpPr>
            <p:cNvPr id="37912" name="Text Box 23"/>
            <p:cNvSpPr txBox="1">
              <a:spLocks noChangeArrowheads="1"/>
            </p:cNvSpPr>
            <p:nvPr/>
          </p:nvSpPr>
          <p:spPr bwMode="auto">
            <a:xfrm>
              <a:off x="2063" y="176"/>
              <a:ext cx="1225" cy="250"/>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Signale</a:t>
              </a:r>
              <a:endParaRPr lang="de-DE" sz="2000">
                <a:cs typeface="Arial" charset="0"/>
              </a:endParaRPr>
            </a:p>
          </p:txBody>
        </p:sp>
        <p:sp>
          <p:nvSpPr>
            <p:cNvPr id="37913" name="Text Box 24"/>
            <p:cNvSpPr txBox="1">
              <a:spLocks noChangeArrowheads="1"/>
            </p:cNvSpPr>
            <p:nvPr/>
          </p:nvSpPr>
          <p:spPr bwMode="auto">
            <a:xfrm>
              <a:off x="3881" y="176"/>
              <a:ext cx="1451" cy="442"/>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interpersonelle Wahrnehmungen</a:t>
              </a:r>
              <a:endParaRPr lang="de-DE" sz="2000">
                <a:cs typeface="Arial" charset="0"/>
              </a:endParaRPr>
            </a:p>
          </p:txBody>
        </p:sp>
      </p:grpSp>
      <p:sp>
        <p:nvSpPr>
          <p:cNvPr id="37909" name="Text Box 32"/>
          <p:cNvSpPr txBox="1">
            <a:spLocks noChangeArrowheads="1"/>
          </p:cNvSpPr>
          <p:nvPr/>
        </p:nvSpPr>
        <p:spPr bwMode="auto">
          <a:xfrm>
            <a:off x="468313" y="2276475"/>
            <a:ext cx="2519362" cy="2427288"/>
          </a:xfrm>
          <a:prstGeom prst="rect">
            <a:avLst/>
          </a:prstGeom>
          <a:solidFill>
            <a:schemeClr val="bg1"/>
          </a:solidFill>
          <a:ln w="9525">
            <a:noFill/>
            <a:miter lim="800000"/>
            <a:headEnd/>
            <a:tailEnd/>
          </a:ln>
        </p:spPr>
        <p:txBody>
          <a:bodyPr>
            <a:spAutoFit/>
          </a:bodyPr>
          <a:lstStyle/>
          <a:p>
            <a:pPr>
              <a:spcBef>
                <a:spcPct val="50000"/>
              </a:spcBef>
              <a:buFontTx/>
              <a:buNone/>
            </a:pPr>
            <a:r>
              <a:rPr lang="de-DE" b="1"/>
              <a:t>Analysen auf dyadischer Ebene I</a:t>
            </a:r>
          </a:p>
          <a:p>
            <a:pPr>
              <a:spcBef>
                <a:spcPct val="50000"/>
              </a:spcBef>
              <a:buFontTx/>
              <a:buNone/>
            </a:pPr>
            <a:r>
              <a:rPr lang="de-DE"/>
              <a:t>Wie kommt es zu spezifisch relationalen Wahrnehmungen und Signalen ggüber bestimmten Personen?</a:t>
            </a:r>
          </a:p>
        </p:txBody>
      </p:sp>
      <p:sp>
        <p:nvSpPr>
          <p:cNvPr id="37910"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Komponenten   </a:t>
            </a:r>
            <a:r>
              <a:rPr lang="de-DE" sz="1200" b="1">
                <a:solidFill>
                  <a:srgbClr val="002060"/>
                </a:solidFill>
              </a:rPr>
              <a:t>Rahmenmodell</a:t>
            </a:r>
            <a:r>
              <a:rPr lang="de-DE" sz="1200"/>
              <a:t>   Anwendungen</a:t>
            </a:r>
            <a:endParaRPr lang="en-US" sz="12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938213" y="1206500"/>
            <a:ext cx="825500" cy="1574800"/>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2000">
              <a:cs typeface="Arial" charset="0"/>
            </a:endParaRPr>
          </a:p>
          <a:p>
            <a:pPr algn="ctr">
              <a:spcBef>
                <a:spcPct val="0"/>
              </a:spcBef>
              <a:buFontTx/>
              <a:buNone/>
            </a:pPr>
            <a:r>
              <a:rPr lang="de-DE" sz="2000">
                <a:cs typeface="Arial" charset="0"/>
              </a:rPr>
              <a:t>Per-son A</a:t>
            </a:r>
          </a:p>
        </p:txBody>
      </p:sp>
      <p:sp>
        <p:nvSpPr>
          <p:cNvPr id="38915" name="Text Box 3"/>
          <p:cNvSpPr txBox="1">
            <a:spLocks noChangeArrowheads="1"/>
          </p:cNvSpPr>
          <p:nvPr/>
        </p:nvSpPr>
        <p:spPr bwMode="auto">
          <a:xfrm>
            <a:off x="3402013" y="1196975"/>
            <a:ext cx="167481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8916" name="Text Box 4"/>
          <p:cNvSpPr txBox="1">
            <a:spLocks noChangeArrowheads="1"/>
          </p:cNvSpPr>
          <p:nvPr/>
        </p:nvSpPr>
        <p:spPr bwMode="auto">
          <a:xfrm>
            <a:off x="3514725" y="1303338"/>
            <a:ext cx="1404938" cy="514350"/>
          </a:xfrm>
          <a:prstGeom prst="rect">
            <a:avLst/>
          </a:prstGeom>
          <a:solidFill>
            <a:srgbClr val="DDDDDD">
              <a:alpha val="43137"/>
            </a:srgbClr>
          </a:solidFill>
          <a:ln w="9525">
            <a:solidFill>
              <a:srgbClr val="000000"/>
            </a:solidFill>
            <a:miter lim="800000"/>
            <a:headEnd/>
            <a:tailEnd/>
          </a:ln>
        </p:spPr>
        <p:txBody>
          <a:bodyPr lIns="0" rIns="0"/>
          <a:lstStyle/>
          <a:p>
            <a:pPr algn="ctr">
              <a:spcBef>
                <a:spcPct val="0"/>
              </a:spcBef>
              <a:buFontTx/>
              <a:buNone/>
            </a:pPr>
            <a:r>
              <a:rPr lang="de-DE" sz="1600">
                <a:solidFill>
                  <a:schemeClr val="bg2"/>
                </a:solidFill>
                <a:cs typeface="Arial" charset="0"/>
              </a:rPr>
              <a:t>Actor</a:t>
            </a:r>
          </a:p>
          <a:p>
            <a:pPr algn="ctr">
              <a:lnSpc>
                <a:spcPct val="90000"/>
              </a:lnSpc>
              <a:spcBef>
                <a:spcPct val="0"/>
              </a:spcBef>
              <a:buFontTx/>
              <a:buNone/>
            </a:pPr>
            <a:r>
              <a:rPr lang="de-DE" sz="1600">
                <a:solidFill>
                  <a:schemeClr val="bg2"/>
                </a:solidFill>
                <a:cs typeface="Arial" charset="0"/>
              </a:rPr>
              <a:t>(A→Others)</a:t>
            </a:r>
          </a:p>
        </p:txBody>
      </p:sp>
      <p:sp>
        <p:nvSpPr>
          <p:cNvPr id="38917" name="Text Box 5"/>
          <p:cNvSpPr txBox="1">
            <a:spLocks noChangeArrowheads="1"/>
          </p:cNvSpPr>
          <p:nvPr/>
        </p:nvSpPr>
        <p:spPr bwMode="auto">
          <a:xfrm>
            <a:off x="3514725" y="2022475"/>
            <a:ext cx="1404938"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Partner</a:t>
            </a:r>
          </a:p>
          <a:p>
            <a:pPr algn="ctr">
              <a:spcBef>
                <a:spcPct val="0"/>
              </a:spcBef>
              <a:buFontTx/>
              <a:buNone/>
            </a:pPr>
            <a:r>
              <a:rPr lang="de-DE" sz="1600">
                <a:solidFill>
                  <a:schemeClr val="bg2"/>
                </a:solidFill>
                <a:cs typeface="Arial" charset="0"/>
              </a:rPr>
              <a:t>(Others→A)</a:t>
            </a:r>
          </a:p>
        </p:txBody>
      </p:sp>
      <p:sp>
        <p:nvSpPr>
          <p:cNvPr id="38918" name="Text Box 6"/>
          <p:cNvSpPr txBox="1">
            <a:spLocks noChangeArrowheads="1"/>
          </p:cNvSpPr>
          <p:nvPr/>
        </p:nvSpPr>
        <p:spPr bwMode="auto">
          <a:xfrm>
            <a:off x="3514725" y="2717800"/>
            <a:ext cx="1404938" cy="51276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sp>
        <p:nvSpPr>
          <p:cNvPr id="38919" name="Text Box 7"/>
          <p:cNvSpPr txBox="1">
            <a:spLocks noChangeArrowheads="1"/>
          </p:cNvSpPr>
          <p:nvPr/>
        </p:nvSpPr>
        <p:spPr bwMode="auto">
          <a:xfrm>
            <a:off x="6516688" y="1196975"/>
            <a:ext cx="165576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8920" name="Text Box 8"/>
          <p:cNvSpPr txBox="1">
            <a:spLocks noChangeArrowheads="1"/>
          </p:cNvSpPr>
          <p:nvPr/>
        </p:nvSpPr>
        <p:spPr bwMode="auto">
          <a:xfrm>
            <a:off x="6627813" y="1303338"/>
            <a:ext cx="1389062"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Perceiver (A→Others)</a:t>
            </a:r>
          </a:p>
        </p:txBody>
      </p:sp>
      <p:sp>
        <p:nvSpPr>
          <p:cNvPr id="38921" name="Text Box 9"/>
          <p:cNvSpPr txBox="1">
            <a:spLocks noChangeArrowheads="1"/>
          </p:cNvSpPr>
          <p:nvPr/>
        </p:nvSpPr>
        <p:spPr bwMode="auto">
          <a:xfrm>
            <a:off x="6627813" y="2022475"/>
            <a:ext cx="1389062"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Target</a:t>
            </a:r>
          </a:p>
          <a:p>
            <a:pPr algn="ctr">
              <a:spcBef>
                <a:spcPct val="0"/>
              </a:spcBef>
              <a:buFontTx/>
              <a:buNone/>
            </a:pPr>
            <a:r>
              <a:rPr lang="de-DE" sz="1600">
                <a:solidFill>
                  <a:schemeClr val="bg2"/>
                </a:solidFill>
                <a:cs typeface="Arial" charset="0"/>
              </a:rPr>
              <a:t>(Others→A)</a:t>
            </a:r>
          </a:p>
        </p:txBody>
      </p:sp>
      <p:sp>
        <p:nvSpPr>
          <p:cNvPr id="38922" name="Text Box 10"/>
          <p:cNvSpPr txBox="1">
            <a:spLocks noChangeArrowheads="1"/>
          </p:cNvSpPr>
          <p:nvPr/>
        </p:nvSpPr>
        <p:spPr bwMode="auto">
          <a:xfrm>
            <a:off x="6627813" y="2717800"/>
            <a:ext cx="1389062" cy="51276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sp>
        <p:nvSpPr>
          <p:cNvPr id="38923" name="Text Box 11"/>
          <p:cNvSpPr txBox="1">
            <a:spLocks noChangeArrowheads="1"/>
          </p:cNvSpPr>
          <p:nvPr/>
        </p:nvSpPr>
        <p:spPr bwMode="auto">
          <a:xfrm>
            <a:off x="938213" y="4292600"/>
            <a:ext cx="825500" cy="1666875"/>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2000">
              <a:cs typeface="Arial" charset="0"/>
            </a:endParaRPr>
          </a:p>
          <a:p>
            <a:pPr algn="ctr">
              <a:spcBef>
                <a:spcPct val="0"/>
              </a:spcBef>
              <a:buFontTx/>
              <a:buNone/>
            </a:pPr>
            <a:r>
              <a:rPr lang="de-DE" sz="2000">
                <a:cs typeface="Arial" charset="0"/>
              </a:rPr>
              <a:t>Per-son B</a:t>
            </a:r>
          </a:p>
        </p:txBody>
      </p:sp>
      <p:sp>
        <p:nvSpPr>
          <p:cNvPr id="38924" name="Text Box 12"/>
          <p:cNvSpPr txBox="1">
            <a:spLocks noChangeArrowheads="1"/>
          </p:cNvSpPr>
          <p:nvPr/>
        </p:nvSpPr>
        <p:spPr bwMode="auto">
          <a:xfrm>
            <a:off x="3402013" y="3860800"/>
            <a:ext cx="167481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8925" name="Text Box 13"/>
          <p:cNvSpPr txBox="1">
            <a:spLocks noChangeArrowheads="1"/>
          </p:cNvSpPr>
          <p:nvPr/>
        </p:nvSpPr>
        <p:spPr bwMode="auto">
          <a:xfrm>
            <a:off x="3514725" y="3967163"/>
            <a:ext cx="1404938" cy="514350"/>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Relationship (B→A)</a:t>
            </a:r>
          </a:p>
        </p:txBody>
      </p:sp>
      <p:sp>
        <p:nvSpPr>
          <p:cNvPr id="38926" name="Text Box 14"/>
          <p:cNvSpPr txBox="1">
            <a:spLocks noChangeArrowheads="1"/>
          </p:cNvSpPr>
          <p:nvPr/>
        </p:nvSpPr>
        <p:spPr bwMode="auto">
          <a:xfrm>
            <a:off x="3514725" y="4686300"/>
            <a:ext cx="1404938"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Partner</a:t>
            </a:r>
          </a:p>
          <a:p>
            <a:pPr algn="ctr">
              <a:spcBef>
                <a:spcPct val="0"/>
              </a:spcBef>
              <a:buFontTx/>
              <a:buNone/>
            </a:pPr>
            <a:r>
              <a:rPr lang="de-DE" sz="1600">
                <a:solidFill>
                  <a:schemeClr val="bg2"/>
                </a:solidFill>
                <a:cs typeface="Arial" charset="0"/>
              </a:rPr>
              <a:t>(Others→B)</a:t>
            </a:r>
          </a:p>
        </p:txBody>
      </p:sp>
      <p:sp>
        <p:nvSpPr>
          <p:cNvPr id="38927" name="Text Box 15"/>
          <p:cNvSpPr txBox="1">
            <a:spLocks noChangeArrowheads="1"/>
          </p:cNvSpPr>
          <p:nvPr/>
        </p:nvSpPr>
        <p:spPr bwMode="auto">
          <a:xfrm>
            <a:off x="3514725" y="5381625"/>
            <a:ext cx="1404938" cy="51276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Actor</a:t>
            </a:r>
          </a:p>
          <a:p>
            <a:pPr algn="ctr">
              <a:spcBef>
                <a:spcPct val="0"/>
              </a:spcBef>
              <a:buFontTx/>
              <a:buNone/>
            </a:pPr>
            <a:r>
              <a:rPr lang="de-DE" sz="1600">
                <a:cs typeface="Arial" charset="0"/>
              </a:rPr>
              <a:t>(B→Others)</a:t>
            </a:r>
          </a:p>
        </p:txBody>
      </p:sp>
      <p:sp>
        <p:nvSpPr>
          <p:cNvPr id="38928" name="Text Box 16"/>
          <p:cNvSpPr txBox="1">
            <a:spLocks noChangeArrowheads="1"/>
          </p:cNvSpPr>
          <p:nvPr/>
        </p:nvSpPr>
        <p:spPr bwMode="auto">
          <a:xfrm>
            <a:off x="6516688" y="3860800"/>
            <a:ext cx="165576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8929" name="Text Box 17"/>
          <p:cNvSpPr txBox="1">
            <a:spLocks noChangeArrowheads="1"/>
          </p:cNvSpPr>
          <p:nvPr/>
        </p:nvSpPr>
        <p:spPr bwMode="auto">
          <a:xfrm>
            <a:off x="6627813" y="3967163"/>
            <a:ext cx="1389062" cy="514350"/>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(B→A)</a:t>
            </a:r>
          </a:p>
        </p:txBody>
      </p:sp>
      <p:sp>
        <p:nvSpPr>
          <p:cNvPr id="38930" name="Text Box 18"/>
          <p:cNvSpPr txBox="1">
            <a:spLocks noChangeArrowheads="1"/>
          </p:cNvSpPr>
          <p:nvPr/>
        </p:nvSpPr>
        <p:spPr bwMode="auto">
          <a:xfrm>
            <a:off x="6627813" y="4686300"/>
            <a:ext cx="1389062"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Target</a:t>
            </a:r>
          </a:p>
          <a:p>
            <a:pPr algn="ctr">
              <a:spcBef>
                <a:spcPct val="0"/>
              </a:spcBef>
              <a:buFontTx/>
              <a:buNone/>
            </a:pPr>
            <a:r>
              <a:rPr lang="de-DE" sz="1600">
                <a:solidFill>
                  <a:schemeClr val="bg2"/>
                </a:solidFill>
                <a:cs typeface="Arial" charset="0"/>
              </a:rPr>
              <a:t>(Others→B)</a:t>
            </a:r>
          </a:p>
        </p:txBody>
      </p:sp>
      <p:sp>
        <p:nvSpPr>
          <p:cNvPr id="38931" name="Text Box 19"/>
          <p:cNvSpPr txBox="1">
            <a:spLocks noChangeArrowheads="1"/>
          </p:cNvSpPr>
          <p:nvPr/>
        </p:nvSpPr>
        <p:spPr bwMode="auto">
          <a:xfrm>
            <a:off x="6627813" y="5381625"/>
            <a:ext cx="1389062" cy="512763"/>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Perceiver (B→Others)</a:t>
            </a:r>
          </a:p>
        </p:txBody>
      </p:sp>
      <p:grpSp>
        <p:nvGrpSpPr>
          <p:cNvPr id="38932" name="Group 21"/>
          <p:cNvGrpSpPr>
            <a:grpSpLocks/>
          </p:cNvGrpSpPr>
          <p:nvPr/>
        </p:nvGrpSpPr>
        <p:grpSpPr bwMode="auto">
          <a:xfrm>
            <a:off x="498475" y="188913"/>
            <a:ext cx="7996238" cy="701675"/>
            <a:chOff x="295" y="176"/>
            <a:chExt cx="5037" cy="442"/>
          </a:xfrm>
        </p:grpSpPr>
        <p:sp>
          <p:nvSpPr>
            <p:cNvPr id="38946" name="Text Box 22"/>
            <p:cNvSpPr txBox="1">
              <a:spLocks noChangeArrowheads="1"/>
            </p:cNvSpPr>
            <p:nvPr/>
          </p:nvSpPr>
          <p:spPr bwMode="auto">
            <a:xfrm>
              <a:off x="295" y="176"/>
              <a:ext cx="1179" cy="250"/>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Dispositionen</a:t>
              </a:r>
              <a:endParaRPr lang="de-DE" sz="2000">
                <a:cs typeface="Arial" charset="0"/>
              </a:endParaRPr>
            </a:p>
          </p:txBody>
        </p:sp>
        <p:sp>
          <p:nvSpPr>
            <p:cNvPr id="38947" name="Text Box 23"/>
            <p:cNvSpPr txBox="1">
              <a:spLocks noChangeArrowheads="1"/>
            </p:cNvSpPr>
            <p:nvPr/>
          </p:nvSpPr>
          <p:spPr bwMode="auto">
            <a:xfrm>
              <a:off x="2063" y="176"/>
              <a:ext cx="1225" cy="250"/>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Signale</a:t>
              </a:r>
              <a:endParaRPr lang="de-DE" sz="2000">
                <a:cs typeface="Arial" charset="0"/>
              </a:endParaRPr>
            </a:p>
          </p:txBody>
        </p:sp>
        <p:sp>
          <p:nvSpPr>
            <p:cNvPr id="38948" name="Text Box 24"/>
            <p:cNvSpPr txBox="1">
              <a:spLocks noChangeArrowheads="1"/>
            </p:cNvSpPr>
            <p:nvPr/>
          </p:nvSpPr>
          <p:spPr bwMode="auto">
            <a:xfrm>
              <a:off x="3881" y="176"/>
              <a:ext cx="1451" cy="442"/>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interpersonelle Wahrnehmungen</a:t>
              </a:r>
              <a:endParaRPr lang="de-DE" sz="2000">
                <a:cs typeface="Arial" charset="0"/>
              </a:endParaRPr>
            </a:p>
          </p:txBody>
        </p:sp>
      </p:grpSp>
      <p:grpSp>
        <p:nvGrpSpPr>
          <p:cNvPr id="3" name="Gruppieren 37"/>
          <p:cNvGrpSpPr>
            <a:grpSpLocks/>
          </p:cNvGrpSpPr>
          <p:nvPr/>
        </p:nvGrpSpPr>
        <p:grpSpPr bwMode="auto">
          <a:xfrm>
            <a:off x="1042988" y="2781300"/>
            <a:ext cx="2520950" cy="2952750"/>
            <a:chOff x="1042988" y="2781300"/>
            <a:chExt cx="2520950" cy="2952750"/>
          </a:xfrm>
        </p:grpSpPr>
        <p:sp>
          <p:nvSpPr>
            <p:cNvPr id="38943" name="Oval 25"/>
            <p:cNvSpPr>
              <a:spLocks noChangeArrowheads="1"/>
            </p:cNvSpPr>
            <p:nvPr/>
          </p:nvSpPr>
          <p:spPr bwMode="auto">
            <a:xfrm>
              <a:off x="1042988" y="3068638"/>
              <a:ext cx="576262" cy="576262"/>
            </a:xfrm>
            <a:prstGeom prst="ellipse">
              <a:avLst/>
            </a:prstGeom>
            <a:solidFill>
              <a:schemeClr val="accent2">
                <a:alpha val="47842"/>
              </a:schemeClr>
            </a:solidFill>
            <a:ln w="9525">
              <a:solidFill>
                <a:schemeClr val="tx1"/>
              </a:solidFill>
              <a:round/>
              <a:headEnd/>
              <a:tailEnd/>
            </a:ln>
          </p:spPr>
          <p:txBody>
            <a:bodyPr wrap="none" anchor="ctr"/>
            <a:lstStyle/>
            <a:p>
              <a:pPr algn="ctr">
                <a:spcBef>
                  <a:spcPct val="0"/>
                </a:spcBef>
                <a:buFontTx/>
                <a:buNone/>
              </a:pPr>
              <a:r>
                <a:rPr lang="de-DE" sz="1600">
                  <a:cs typeface="Arial" charset="0"/>
                </a:rPr>
                <a:t>X</a:t>
              </a:r>
            </a:p>
          </p:txBody>
        </p:sp>
        <p:sp>
          <p:nvSpPr>
            <p:cNvPr id="38944" name="Line 26"/>
            <p:cNvSpPr>
              <a:spLocks noChangeShapeType="1"/>
            </p:cNvSpPr>
            <p:nvPr/>
          </p:nvSpPr>
          <p:spPr bwMode="auto">
            <a:xfrm flipV="1">
              <a:off x="1331913" y="2781300"/>
              <a:ext cx="0" cy="287338"/>
            </a:xfrm>
            <a:prstGeom prst="line">
              <a:avLst/>
            </a:prstGeom>
            <a:noFill/>
            <a:ln w="19050">
              <a:solidFill>
                <a:srgbClr val="333333"/>
              </a:solidFill>
              <a:round/>
              <a:headEnd type="triangle" w="med" len="med"/>
              <a:tailEnd/>
            </a:ln>
          </p:spPr>
          <p:txBody>
            <a:bodyPr/>
            <a:lstStyle/>
            <a:p>
              <a:endParaRPr lang="de-DE"/>
            </a:p>
          </p:txBody>
        </p:sp>
        <p:sp>
          <p:nvSpPr>
            <p:cNvPr id="38945" name="Line 27"/>
            <p:cNvSpPr>
              <a:spLocks noChangeShapeType="1"/>
            </p:cNvSpPr>
            <p:nvPr/>
          </p:nvSpPr>
          <p:spPr bwMode="auto">
            <a:xfrm flipH="1" flipV="1">
              <a:off x="1476375" y="3573463"/>
              <a:ext cx="2087563" cy="2160587"/>
            </a:xfrm>
            <a:prstGeom prst="line">
              <a:avLst/>
            </a:prstGeom>
            <a:noFill/>
            <a:ln w="19050">
              <a:solidFill>
                <a:srgbClr val="333333"/>
              </a:solidFill>
              <a:round/>
              <a:headEnd/>
              <a:tailEnd type="triangle" w="med" len="med"/>
            </a:ln>
          </p:spPr>
          <p:txBody>
            <a:bodyPr/>
            <a:lstStyle/>
            <a:p>
              <a:endParaRPr lang="de-DE"/>
            </a:p>
          </p:txBody>
        </p:sp>
      </p:grpSp>
      <p:grpSp>
        <p:nvGrpSpPr>
          <p:cNvPr id="4" name="Group 28"/>
          <p:cNvGrpSpPr>
            <a:grpSpLocks/>
          </p:cNvGrpSpPr>
          <p:nvPr/>
        </p:nvGrpSpPr>
        <p:grpSpPr bwMode="auto">
          <a:xfrm>
            <a:off x="1566863" y="3194050"/>
            <a:ext cx="5761037" cy="357188"/>
            <a:chOff x="1020" y="2115"/>
            <a:chExt cx="3584" cy="181"/>
          </a:xfrm>
        </p:grpSpPr>
        <p:sp>
          <p:nvSpPr>
            <p:cNvPr id="38941" name="Line 29"/>
            <p:cNvSpPr>
              <a:spLocks noChangeShapeType="1"/>
            </p:cNvSpPr>
            <p:nvPr/>
          </p:nvSpPr>
          <p:spPr bwMode="auto">
            <a:xfrm>
              <a:off x="1020" y="2290"/>
              <a:ext cx="3584" cy="0"/>
            </a:xfrm>
            <a:prstGeom prst="line">
              <a:avLst/>
            </a:prstGeom>
            <a:noFill/>
            <a:ln w="25400">
              <a:solidFill>
                <a:schemeClr val="accent2"/>
              </a:solidFill>
              <a:round/>
              <a:headEnd/>
              <a:tailEnd/>
            </a:ln>
          </p:spPr>
          <p:txBody>
            <a:bodyPr/>
            <a:lstStyle/>
            <a:p>
              <a:endParaRPr lang="de-DE"/>
            </a:p>
          </p:txBody>
        </p:sp>
        <p:sp>
          <p:nvSpPr>
            <p:cNvPr id="38942" name="Line 30"/>
            <p:cNvSpPr>
              <a:spLocks noChangeShapeType="1"/>
            </p:cNvSpPr>
            <p:nvPr/>
          </p:nvSpPr>
          <p:spPr bwMode="auto">
            <a:xfrm flipV="1">
              <a:off x="4601" y="2115"/>
              <a:ext cx="0" cy="181"/>
            </a:xfrm>
            <a:prstGeom prst="line">
              <a:avLst/>
            </a:prstGeom>
            <a:noFill/>
            <a:ln w="25400">
              <a:solidFill>
                <a:schemeClr val="accent2"/>
              </a:solidFill>
              <a:round/>
              <a:headEnd/>
              <a:tailEnd type="triangle" w="med" len="med"/>
            </a:ln>
          </p:spPr>
          <p:txBody>
            <a:bodyPr/>
            <a:lstStyle/>
            <a:p>
              <a:endParaRPr lang="de-DE"/>
            </a:p>
          </p:txBody>
        </p:sp>
      </p:grpSp>
      <p:sp>
        <p:nvSpPr>
          <p:cNvPr id="116768" name="Text Box 32"/>
          <p:cNvSpPr txBox="1">
            <a:spLocks noChangeArrowheads="1"/>
          </p:cNvSpPr>
          <p:nvPr/>
        </p:nvSpPr>
        <p:spPr bwMode="auto">
          <a:xfrm>
            <a:off x="1476375" y="792163"/>
            <a:ext cx="7343775" cy="779462"/>
          </a:xfrm>
          <a:prstGeom prst="rect">
            <a:avLst/>
          </a:prstGeom>
          <a:solidFill>
            <a:schemeClr val="bg1"/>
          </a:solidFill>
          <a:ln w="9525">
            <a:noFill/>
            <a:miter lim="800000"/>
            <a:headEnd/>
            <a:tailEnd/>
          </a:ln>
        </p:spPr>
        <p:txBody>
          <a:bodyPr>
            <a:spAutoFit/>
          </a:bodyPr>
          <a:lstStyle/>
          <a:p>
            <a:pPr>
              <a:spcBef>
                <a:spcPct val="50000"/>
              </a:spcBef>
              <a:buFontTx/>
              <a:buNone/>
            </a:pPr>
            <a:r>
              <a:rPr lang="de-DE" b="1"/>
              <a:t>Bsp.: Warum meiden Introvertierte Extravertierte</a:t>
            </a:r>
          </a:p>
          <a:p>
            <a:pPr>
              <a:spcBef>
                <a:spcPct val="50000"/>
              </a:spcBef>
              <a:buFont typeface="Wingdings" pitchFamily="2" charset="2"/>
              <a:buChar char="Ø"/>
            </a:pPr>
            <a:r>
              <a:rPr lang="de-DE"/>
              <a:t> A ist introvertiert, mag keine Unruhe und soziale Aufmerksamkeit</a:t>
            </a:r>
          </a:p>
        </p:txBody>
      </p:sp>
      <p:sp>
        <p:nvSpPr>
          <p:cNvPr id="116769" name="Text Box 33"/>
          <p:cNvSpPr txBox="1">
            <a:spLocks noChangeArrowheads="1"/>
          </p:cNvSpPr>
          <p:nvPr/>
        </p:nvSpPr>
        <p:spPr bwMode="auto">
          <a:xfrm>
            <a:off x="1476375" y="1516063"/>
            <a:ext cx="7343775" cy="369887"/>
          </a:xfrm>
          <a:prstGeom prst="rect">
            <a:avLst/>
          </a:prstGeom>
          <a:solidFill>
            <a:schemeClr val="bg1"/>
          </a:solidFill>
          <a:ln w="9525">
            <a:noFill/>
            <a:miter lim="800000"/>
            <a:headEnd/>
            <a:tailEnd/>
          </a:ln>
        </p:spPr>
        <p:txBody>
          <a:bodyPr>
            <a:spAutoFit/>
          </a:bodyPr>
          <a:lstStyle/>
          <a:p>
            <a:pPr>
              <a:spcBef>
                <a:spcPct val="50000"/>
              </a:spcBef>
              <a:buFont typeface="Wingdings" pitchFamily="2" charset="2"/>
              <a:buChar char="Ø"/>
            </a:pPr>
            <a:r>
              <a:rPr lang="de-DE"/>
              <a:t> B ist extravertiert, ist laut und sucht Kontakt zu vielen Personen</a:t>
            </a:r>
          </a:p>
        </p:txBody>
      </p:sp>
      <p:sp>
        <p:nvSpPr>
          <p:cNvPr id="116770" name="Text Box 34"/>
          <p:cNvSpPr txBox="1">
            <a:spLocks noChangeArrowheads="1"/>
          </p:cNvSpPr>
          <p:nvPr/>
        </p:nvSpPr>
        <p:spPr bwMode="auto">
          <a:xfrm>
            <a:off x="1476375" y="1844675"/>
            <a:ext cx="7343775" cy="366713"/>
          </a:xfrm>
          <a:prstGeom prst="rect">
            <a:avLst/>
          </a:prstGeom>
          <a:solidFill>
            <a:schemeClr val="bg1"/>
          </a:solidFill>
          <a:ln w="9525">
            <a:noFill/>
            <a:miter lim="800000"/>
            <a:headEnd/>
            <a:tailEnd/>
          </a:ln>
        </p:spPr>
        <p:txBody>
          <a:bodyPr>
            <a:spAutoFit/>
          </a:bodyPr>
          <a:lstStyle/>
          <a:p>
            <a:pPr>
              <a:spcBef>
                <a:spcPct val="50000"/>
              </a:spcBef>
              <a:buFont typeface="Wingdings" pitchFamily="2" charset="2"/>
              <a:buChar char="Ø"/>
            </a:pPr>
            <a:r>
              <a:rPr lang="de-DE"/>
              <a:t> A fühlt sich speziell in Anwesenheit von B unwohl</a:t>
            </a:r>
          </a:p>
        </p:txBody>
      </p:sp>
      <p:sp>
        <p:nvSpPr>
          <p:cNvPr id="116771" name="Text Box 35"/>
          <p:cNvSpPr txBox="1">
            <a:spLocks noChangeArrowheads="1"/>
          </p:cNvSpPr>
          <p:nvPr/>
        </p:nvSpPr>
        <p:spPr bwMode="auto">
          <a:xfrm>
            <a:off x="1476375" y="2205038"/>
            <a:ext cx="7343775" cy="366712"/>
          </a:xfrm>
          <a:prstGeom prst="rect">
            <a:avLst/>
          </a:prstGeom>
          <a:solidFill>
            <a:schemeClr val="bg1"/>
          </a:solidFill>
          <a:ln w="9525">
            <a:noFill/>
            <a:miter lim="800000"/>
            <a:headEnd/>
            <a:tailEnd/>
          </a:ln>
        </p:spPr>
        <p:txBody>
          <a:bodyPr>
            <a:spAutoFit/>
          </a:bodyPr>
          <a:lstStyle/>
          <a:p>
            <a:pPr>
              <a:spcBef>
                <a:spcPct val="50000"/>
              </a:spcBef>
              <a:buFont typeface="Wingdings" pitchFamily="2" charset="2"/>
              <a:buChar char="Ø"/>
            </a:pPr>
            <a:r>
              <a:rPr lang="de-DE"/>
              <a:t> A geht B aus dem Weg</a:t>
            </a:r>
          </a:p>
        </p:txBody>
      </p:sp>
      <p:sp>
        <p:nvSpPr>
          <p:cNvPr id="38939"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Komponenten   </a:t>
            </a:r>
            <a:r>
              <a:rPr lang="de-DE" sz="1200" b="1">
                <a:solidFill>
                  <a:srgbClr val="002060"/>
                </a:solidFill>
              </a:rPr>
              <a:t>Rahmenmodell</a:t>
            </a:r>
            <a:r>
              <a:rPr lang="de-DE" sz="1200"/>
              <a:t>   Anwendungen</a:t>
            </a:r>
            <a:endParaRPr lang="en-US" sz="1200"/>
          </a:p>
        </p:txBody>
      </p:sp>
      <p:cxnSp>
        <p:nvCxnSpPr>
          <p:cNvPr id="37" name="Gerade Verbindung mit Pfeil 36"/>
          <p:cNvCxnSpPr>
            <a:cxnSpLocks noChangeShapeType="1"/>
          </p:cNvCxnSpPr>
          <p:nvPr/>
        </p:nvCxnSpPr>
        <p:spPr bwMode="auto">
          <a:xfrm rot="10800000">
            <a:off x="4819650" y="2998788"/>
            <a:ext cx="1857375" cy="1587"/>
          </a:xfrm>
          <a:prstGeom prst="straightConnector1">
            <a:avLst/>
          </a:prstGeom>
          <a:noFill/>
          <a:ln w="25400">
            <a:solidFill>
              <a:schemeClr val="accent2"/>
            </a:solidFill>
            <a:round/>
            <a:headEn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676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677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677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68" grpId="0" animBg="1"/>
      <p:bldP spid="116769" grpId="0" animBg="1"/>
      <p:bldP spid="116770" grpId="0" animBg="1"/>
      <p:bldP spid="11677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938213" y="1206500"/>
            <a:ext cx="825500" cy="1574800"/>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2000">
              <a:cs typeface="Arial" charset="0"/>
            </a:endParaRPr>
          </a:p>
          <a:p>
            <a:pPr algn="ctr">
              <a:spcBef>
                <a:spcPct val="0"/>
              </a:spcBef>
              <a:buFontTx/>
              <a:buNone/>
            </a:pPr>
            <a:r>
              <a:rPr lang="de-DE" sz="2000">
                <a:cs typeface="Arial" charset="0"/>
              </a:rPr>
              <a:t>Per-son A</a:t>
            </a:r>
          </a:p>
        </p:txBody>
      </p:sp>
      <p:sp>
        <p:nvSpPr>
          <p:cNvPr id="39939" name="Text Box 3"/>
          <p:cNvSpPr txBox="1">
            <a:spLocks noChangeArrowheads="1"/>
          </p:cNvSpPr>
          <p:nvPr/>
        </p:nvSpPr>
        <p:spPr bwMode="auto">
          <a:xfrm>
            <a:off x="3402013" y="1196975"/>
            <a:ext cx="167481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9940" name="Text Box 4"/>
          <p:cNvSpPr txBox="1">
            <a:spLocks noChangeArrowheads="1"/>
          </p:cNvSpPr>
          <p:nvPr/>
        </p:nvSpPr>
        <p:spPr bwMode="auto">
          <a:xfrm>
            <a:off x="3514725" y="1303338"/>
            <a:ext cx="1404938" cy="514350"/>
          </a:xfrm>
          <a:prstGeom prst="rect">
            <a:avLst/>
          </a:prstGeom>
          <a:solidFill>
            <a:srgbClr val="DDDDDD">
              <a:alpha val="43137"/>
            </a:srgbClr>
          </a:solidFill>
          <a:ln w="9525">
            <a:solidFill>
              <a:srgbClr val="000000"/>
            </a:solidFill>
            <a:miter lim="800000"/>
            <a:headEnd/>
            <a:tailEnd/>
          </a:ln>
        </p:spPr>
        <p:txBody>
          <a:bodyPr lIns="0" rIns="0"/>
          <a:lstStyle/>
          <a:p>
            <a:pPr algn="ctr">
              <a:spcBef>
                <a:spcPct val="0"/>
              </a:spcBef>
              <a:buFontTx/>
              <a:buNone/>
            </a:pPr>
            <a:r>
              <a:rPr lang="de-DE" sz="1600">
                <a:solidFill>
                  <a:schemeClr val="bg2"/>
                </a:solidFill>
                <a:cs typeface="Arial" charset="0"/>
              </a:rPr>
              <a:t>Actor</a:t>
            </a:r>
          </a:p>
          <a:p>
            <a:pPr algn="ctr">
              <a:lnSpc>
                <a:spcPct val="90000"/>
              </a:lnSpc>
              <a:spcBef>
                <a:spcPct val="0"/>
              </a:spcBef>
              <a:buFontTx/>
              <a:buNone/>
            </a:pPr>
            <a:r>
              <a:rPr lang="de-DE" sz="1600">
                <a:solidFill>
                  <a:schemeClr val="bg2"/>
                </a:solidFill>
                <a:cs typeface="Arial" charset="0"/>
              </a:rPr>
              <a:t>(A→Others)</a:t>
            </a:r>
          </a:p>
        </p:txBody>
      </p:sp>
      <p:sp>
        <p:nvSpPr>
          <p:cNvPr id="39941" name="Text Box 5"/>
          <p:cNvSpPr txBox="1">
            <a:spLocks noChangeArrowheads="1"/>
          </p:cNvSpPr>
          <p:nvPr/>
        </p:nvSpPr>
        <p:spPr bwMode="auto">
          <a:xfrm>
            <a:off x="3514725" y="2022475"/>
            <a:ext cx="1404938"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Partner</a:t>
            </a:r>
          </a:p>
          <a:p>
            <a:pPr algn="ctr">
              <a:spcBef>
                <a:spcPct val="0"/>
              </a:spcBef>
              <a:buFontTx/>
              <a:buNone/>
            </a:pPr>
            <a:r>
              <a:rPr lang="de-DE" sz="1600">
                <a:solidFill>
                  <a:schemeClr val="bg2"/>
                </a:solidFill>
                <a:cs typeface="Arial" charset="0"/>
              </a:rPr>
              <a:t>(Others→A)</a:t>
            </a:r>
          </a:p>
        </p:txBody>
      </p:sp>
      <p:sp>
        <p:nvSpPr>
          <p:cNvPr id="39942" name="Text Box 6"/>
          <p:cNvSpPr txBox="1">
            <a:spLocks noChangeArrowheads="1"/>
          </p:cNvSpPr>
          <p:nvPr/>
        </p:nvSpPr>
        <p:spPr bwMode="auto">
          <a:xfrm>
            <a:off x="3514725" y="2717800"/>
            <a:ext cx="1404938" cy="51276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sp>
        <p:nvSpPr>
          <p:cNvPr id="39943" name="Text Box 7"/>
          <p:cNvSpPr txBox="1">
            <a:spLocks noChangeArrowheads="1"/>
          </p:cNvSpPr>
          <p:nvPr/>
        </p:nvSpPr>
        <p:spPr bwMode="auto">
          <a:xfrm>
            <a:off x="6516688" y="1196975"/>
            <a:ext cx="165576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9944" name="Text Box 8"/>
          <p:cNvSpPr txBox="1">
            <a:spLocks noChangeArrowheads="1"/>
          </p:cNvSpPr>
          <p:nvPr/>
        </p:nvSpPr>
        <p:spPr bwMode="auto">
          <a:xfrm>
            <a:off x="6627813" y="1303338"/>
            <a:ext cx="1389062"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Perceiver (A→Others)</a:t>
            </a:r>
          </a:p>
        </p:txBody>
      </p:sp>
      <p:sp>
        <p:nvSpPr>
          <p:cNvPr id="39945" name="Text Box 9"/>
          <p:cNvSpPr txBox="1">
            <a:spLocks noChangeArrowheads="1"/>
          </p:cNvSpPr>
          <p:nvPr/>
        </p:nvSpPr>
        <p:spPr bwMode="auto">
          <a:xfrm>
            <a:off x="6627813" y="2022475"/>
            <a:ext cx="1389062"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Target</a:t>
            </a:r>
          </a:p>
          <a:p>
            <a:pPr algn="ctr">
              <a:spcBef>
                <a:spcPct val="0"/>
              </a:spcBef>
              <a:buFontTx/>
              <a:buNone/>
            </a:pPr>
            <a:r>
              <a:rPr lang="de-DE" sz="1600">
                <a:solidFill>
                  <a:schemeClr val="bg2"/>
                </a:solidFill>
                <a:cs typeface="Arial" charset="0"/>
              </a:rPr>
              <a:t>(Others→A)</a:t>
            </a:r>
          </a:p>
        </p:txBody>
      </p:sp>
      <p:sp>
        <p:nvSpPr>
          <p:cNvPr id="39946" name="Text Box 10"/>
          <p:cNvSpPr txBox="1">
            <a:spLocks noChangeArrowheads="1"/>
          </p:cNvSpPr>
          <p:nvPr/>
        </p:nvSpPr>
        <p:spPr bwMode="auto">
          <a:xfrm>
            <a:off x="6627813" y="2717800"/>
            <a:ext cx="1389062" cy="51276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sp>
        <p:nvSpPr>
          <p:cNvPr id="39947" name="Text Box 11"/>
          <p:cNvSpPr txBox="1">
            <a:spLocks noChangeArrowheads="1"/>
          </p:cNvSpPr>
          <p:nvPr/>
        </p:nvSpPr>
        <p:spPr bwMode="auto">
          <a:xfrm>
            <a:off x="938213" y="4292600"/>
            <a:ext cx="825500" cy="1666875"/>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2000">
              <a:cs typeface="Arial" charset="0"/>
            </a:endParaRPr>
          </a:p>
          <a:p>
            <a:pPr algn="ctr">
              <a:spcBef>
                <a:spcPct val="0"/>
              </a:spcBef>
              <a:buFontTx/>
              <a:buNone/>
            </a:pPr>
            <a:r>
              <a:rPr lang="de-DE" sz="2000">
                <a:cs typeface="Arial" charset="0"/>
              </a:rPr>
              <a:t>Per-son B</a:t>
            </a:r>
          </a:p>
        </p:txBody>
      </p:sp>
      <p:sp>
        <p:nvSpPr>
          <p:cNvPr id="39948" name="Text Box 12"/>
          <p:cNvSpPr txBox="1">
            <a:spLocks noChangeArrowheads="1"/>
          </p:cNvSpPr>
          <p:nvPr/>
        </p:nvSpPr>
        <p:spPr bwMode="auto">
          <a:xfrm>
            <a:off x="3402013" y="3860800"/>
            <a:ext cx="167481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9949" name="Text Box 13"/>
          <p:cNvSpPr txBox="1">
            <a:spLocks noChangeArrowheads="1"/>
          </p:cNvSpPr>
          <p:nvPr/>
        </p:nvSpPr>
        <p:spPr bwMode="auto">
          <a:xfrm>
            <a:off x="3514725" y="3967163"/>
            <a:ext cx="1404938" cy="514350"/>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Relationship (B→A)</a:t>
            </a:r>
          </a:p>
        </p:txBody>
      </p:sp>
      <p:sp>
        <p:nvSpPr>
          <p:cNvPr id="39950" name="Text Box 14"/>
          <p:cNvSpPr txBox="1">
            <a:spLocks noChangeArrowheads="1"/>
          </p:cNvSpPr>
          <p:nvPr/>
        </p:nvSpPr>
        <p:spPr bwMode="auto">
          <a:xfrm>
            <a:off x="3514725" y="4686300"/>
            <a:ext cx="1404938"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Partner</a:t>
            </a:r>
          </a:p>
          <a:p>
            <a:pPr algn="ctr">
              <a:spcBef>
                <a:spcPct val="0"/>
              </a:spcBef>
              <a:buFontTx/>
              <a:buNone/>
            </a:pPr>
            <a:r>
              <a:rPr lang="de-DE" sz="1600">
                <a:solidFill>
                  <a:schemeClr val="bg2"/>
                </a:solidFill>
                <a:cs typeface="Arial" charset="0"/>
              </a:rPr>
              <a:t>(Others→B)</a:t>
            </a:r>
          </a:p>
        </p:txBody>
      </p:sp>
      <p:sp>
        <p:nvSpPr>
          <p:cNvPr id="39951" name="Text Box 15"/>
          <p:cNvSpPr txBox="1">
            <a:spLocks noChangeArrowheads="1"/>
          </p:cNvSpPr>
          <p:nvPr/>
        </p:nvSpPr>
        <p:spPr bwMode="auto">
          <a:xfrm>
            <a:off x="3514725" y="5381625"/>
            <a:ext cx="1404938" cy="512763"/>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Actor</a:t>
            </a:r>
          </a:p>
          <a:p>
            <a:pPr algn="ctr">
              <a:spcBef>
                <a:spcPct val="0"/>
              </a:spcBef>
              <a:buFontTx/>
              <a:buNone/>
            </a:pPr>
            <a:r>
              <a:rPr lang="de-DE" sz="1600">
                <a:solidFill>
                  <a:schemeClr val="bg2"/>
                </a:solidFill>
                <a:cs typeface="Arial" charset="0"/>
              </a:rPr>
              <a:t>(B→Others)</a:t>
            </a:r>
          </a:p>
        </p:txBody>
      </p:sp>
      <p:sp>
        <p:nvSpPr>
          <p:cNvPr id="39952" name="Text Box 16"/>
          <p:cNvSpPr txBox="1">
            <a:spLocks noChangeArrowheads="1"/>
          </p:cNvSpPr>
          <p:nvPr/>
        </p:nvSpPr>
        <p:spPr bwMode="auto">
          <a:xfrm>
            <a:off x="6516688" y="3860800"/>
            <a:ext cx="165576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39953" name="Text Box 17"/>
          <p:cNvSpPr txBox="1">
            <a:spLocks noChangeArrowheads="1"/>
          </p:cNvSpPr>
          <p:nvPr/>
        </p:nvSpPr>
        <p:spPr bwMode="auto">
          <a:xfrm>
            <a:off x="6627813" y="3967163"/>
            <a:ext cx="1389062" cy="514350"/>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(B→A)</a:t>
            </a:r>
          </a:p>
        </p:txBody>
      </p:sp>
      <p:sp>
        <p:nvSpPr>
          <p:cNvPr id="39954" name="Text Box 18"/>
          <p:cNvSpPr txBox="1">
            <a:spLocks noChangeArrowheads="1"/>
          </p:cNvSpPr>
          <p:nvPr/>
        </p:nvSpPr>
        <p:spPr bwMode="auto">
          <a:xfrm>
            <a:off x="6627813" y="4686300"/>
            <a:ext cx="1389062"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Target</a:t>
            </a:r>
          </a:p>
          <a:p>
            <a:pPr algn="ctr">
              <a:spcBef>
                <a:spcPct val="0"/>
              </a:spcBef>
              <a:buFontTx/>
              <a:buNone/>
            </a:pPr>
            <a:r>
              <a:rPr lang="de-DE" sz="1600">
                <a:solidFill>
                  <a:schemeClr val="bg2"/>
                </a:solidFill>
                <a:cs typeface="Arial" charset="0"/>
              </a:rPr>
              <a:t>(Others→B)</a:t>
            </a:r>
          </a:p>
        </p:txBody>
      </p:sp>
      <p:sp>
        <p:nvSpPr>
          <p:cNvPr id="39955" name="Text Box 19"/>
          <p:cNvSpPr txBox="1">
            <a:spLocks noChangeArrowheads="1"/>
          </p:cNvSpPr>
          <p:nvPr/>
        </p:nvSpPr>
        <p:spPr bwMode="auto">
          <a:xfrm>
            <a:off x="6627813" y="5381625"/>
            <a:ext cx="1389062" cy="512763"/>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Perceiver (B→Others)</a:t>
            </a:r>
          </a:p>
        </p:txBody>
      </p:sp>
      <p:grpSp>
        <p:nvGrpSpPr>
          <p:cNvPr id="39956" name="Group 21"/>
          <p:cNvGrpSpPr>
            <a:grpSpLocks/>
          </p:cNvGrpSpPr>
          <p:nvPr/>
        </p:nvGrpSpPr>
        <p:grpSpPr bwMode="auto">
          <a:xfrm>
            <a:off x="498475" y="188913"/>
            <a:ext cx="7996238" cy="701675"/>
            <a:chOff x="295" y="176"/>
            <a:chExt cx="5037" cy="442"/>
          </a:xfrm>
        </p:grpSpPr>
        <p:sp>
          <p:nvSpPr>
            <p:cNvPr id="39959" name="Text Box 22"/>
            <p:cNvSpPr txBox="1">
              <a:spLocks noChangeArrowheads="1"/>
            </p:cNvSpPr>
            <p:nvPr/>
          </p:nvSpPr>
          <p:spPr bwMode="auto">
            <a:xfrm>
              <a:off x="295" y="176"/>
              <a:ext cx="1179" cy="250"/>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Dispositionen</a:t>
              </a:r>
              <a:endParaRPr lang="de-DE" sz="2000">
                <a:cs typeface="Arial" charset="0"/>
              </a:endParaRPr>
            </a:p>
          </p:txBody>
        </p:sp>
        <p:sp>
          <p:nvSpPr>
            <p:cNvPr id="39960" name="Text Box 23"/>
            <p:cNvSpPr txBox="1">
              <a:spLocks noChangeArrowheads="1"/>
            </p:cNvSpPr>
            <p:nvPr/>
          </p:nvSpPr>
          <p:spPr bwMode="auto">
            <a:xfrm>
              <a:off x="2063" y="176"/>
              <a:ext cx="1225" cy="250"/>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Signale</a:t>
              </a:r>
              <a:endParaRPr lang="de-DE" sz="2000">
                <a:cs typeface="Arial" charset="0"/>
              </a:endParaRPr>
            </a:p>
          </p:txBody>
        </p:sp>
        <p:sp>
          <p:nvSpPr>
            <p:cNvPr id="39961" name="Text Box 24"/>
            <p:cNvSpPr txBox="1">
              <a:spLocks noChangeArrowheads="1"/>
            </p:cNvSpPr>
            <p:nvPr/>
          </p:nvSpPr>
          <p:spPr bwMode="auto">
            <a:xfrm>
              <a:off x="3881" y="176"/>
              <a:ext cx="1451" cy="442"/>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interpersonelle Wahrnehmungen</a:t>
              </a:r>
              <a:endParaRPr lang="de-DE" sz="2000">
                <a:cs typeface="Arial" charset="0"/>
              </a:endParaRPr>
            </a:p>
          </p:txBody>
        </p:sp>
      </p:grpSp>
      <p:sp>
        <p:nvSpPr>
          <p:cNvPr id="39957" name="Text Box 25"/>
          <p:cNvSpPr txBox="1">
            <a:spLocks noChangeArrowheads="1"/>
          </p:cNvSpPr>
          <p:nvPr/>
        </p:nvSpPr>
        <p:spPr bwMode="auto">
          <a:xfrm>
            <a:off x="468313" y="2762250"/>
            <a:ext cx="2519362" cy="1603375"/>
          </a:xfrm>
          <a:prstGeom prst="rect">
            <a:avLst/>
          </a:prstGeom>
          <a:solidFill>
            <a:schemeClr val="bg1"/>
          </a:solidFill>
          <a:ln w="9525">
            <a:noFill/>
            <a:miter lim="800000"/>
            <a:headEnd/>
            <a:tailEnd/>
          </a:ln>
        </p:spPr>
        <p:txBody>
          <a:bodyPr>
            <a:spAutoFit/>
          </a:bodyPr>
          <a:lstStyle/>
          <a:p>
            <a:pPr>
              <a:spcBef>
                <a:spcPct val="50000"/>
              </a:spcBef>
              <a:buFontTx/>
              <a:buNone/>
            </a:pPr>
            <a:r>
              <a:rPr lang="de-DE" b="1"/>
              <a:t>Analysen auf dyadischer Ebene II</a:t>
            </a:r>
          </a:p>
          <a:p>
            <a:pPr>
              <a:spcBef>
                <a:spcPct val="50000"/>
              </a:spcBef>
              <a:buFontTx/>
              <a:buNone/>
            </a:pPr>
            <a:r>
              <a:rPr lang="de-DE"/>
              <a:t>Wie setzen sich diese dyadischen Prozesse fort?</a:t>
            </a:r>
          </a:p>
        </p:txBody>
      </p:sp>
      <p:sp>
        <p:nvSpPr>
          <p:cNvPr id="39958"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Komponenten   </a:t>
            </a:r>
            <a:r>
              <a:rPr lang="de-DE" sz="1200" b="1">
                <a:solidFill>
                  <a:srgbClr val="002060"/>
                </a:solidFill>
              </a:rPr>
              <a:t>Rahmenmodell</a:t>
            </a:r>
            <a:r>
              <a:rPr lang="de-DE" sz="1200"/>
              <a:t>   Anwendungen</a:t>
            </a:r>
            <a:endParaRPr lang="en-US" sz="12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938213" y="1206500"/>
            <a:ext cx="825500" cy="1574800"/>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2000">
              <a:cs typeface="Arial" charset="0"/>
            </a:endParaRPr>
          </a:p>
          <a:p>
            <a:pPr algn="ctr">
              <a:spcBef>
                <a:spcPct val="0"/>
              </a:spcBef>
              <a:buFontTx/>
              <a:buNone/>
            </a:pPr>
            <a:r>
              <a:rPr lang="de-DE" sz="2000">
                <a:cs typeface="Arial" charset="0"/>
              </a:rPr>
              <a:t>Per-son A</a:t>
            </a:r>
          </a:p>
        </p:txBody>
      </p:sp>
      <p:sp>
        <p:nvSpPr>
          <p:cNvPr id="40963" name="Text Box 3"/>
          <p:cNvSpPr txBox="1">
            <a:spLocks noChangeArrowheads="1"/>
          </p:cNvSpPr>
          <p:nvPr/>
        </p:nvSpPr>
        <p:spPr bwMode="auto">
          <a:xfrm>
            <a:off x="3402013" y="1196975"/>
            <a:ext cx="167481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40964" name="Text Box 4"/>
          <p:cNvSpPr txBox="1">
            <a:spLocks noChangeArrowheads="1"/>
          </p:cNvSpPr>
          <p:nvPr/>
        </p:nvSpPr>
        <p:spPr bwMode="auto">
          <a:xfrm>
            <a:off x="3514725" y="1303338"/>
            <a:ext cx="1404938" cy="514350"/>
          </a:xfrm>
          <a:prstGeom prst="rect">
            <a:avLst/>
          </a:prstGeom>
          <a:solidFill>
            <a:srgbClr val="DDDDDD">
              <a:alpha val="43137"/>
            </a:srgbClr>
          </a:solidFill>
          <a:ln w="9525">
            <a:solidFill>
              <a:srgbClr val="000000"/>
            </a:solidFill>
            <a:miter lim="800000"/>
            <a:headEnd/>
            <a:tailEnd/>
          </a:ln>
        </p:spPr>
        <p:txBody>
          <a:bodyPr lIns="0" rIns="0"/>
          <a:lstStyle/>
          <a:p>
            <a:pPr algn="ctr">
              <a:spcBef>
                <a:spcPct val="0"/>
              </a:spcBef>
              <a:buFontTx/>
              <a:buNone/>
            </a:pPr>
            <a:r>
              <a:rPr lang="de-DE" sz="1600">
                <a:solidFill>
                  <a:schemeClr val="bg2"/>
                </a:solidFill>
                <a:cs typeface="Arial" charset="0"/>
              </a:rPr>
              <a:t>Actor</a:t>
            </a:r>
          </a:p>
          <a:p>
            <a:pPr algn="ctr">
              <a:lnSpc>
                <a:spcPct val="90000"/>
              </a:lnSpc>
              <a:spcBef>
                <a:spcPct val="0"/>
              </a:spcBef>
              <a:buFontTx/>
              <a:buNone/>
            </a:pPr>
            <a:r>
              <a:rPr lang="de-DE" sz="1600">
                <a:solidFill>
                  <a:schemeClr val="bg2"/>
                </a:solidFill>
                <a:cs typeface="Arial" charset="0"/>
              </a:rPr>
              <a:t>(A→Others)</a:t>
            </a:r>
          </a:p>
        </p:txBody>
      </p:sp>
      <p:sp>
        <p:nvSpPr>
          <p:cNvPr id="40965" name="Text Box 5"/>
          <p:cNvSpPr txBox="1">
            <a:spLocks noChangeArrowheads="1"/>
          </p:cNvSpPr>
          <p:nvPr/>
        </p:nvSpPr>
        <p:spPr bwMode="auto">
          <a:xfrm>
            <a:off x="3514725" y="2022475"/>
            <a:ext cx="1404938"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Partner</a:t>
            </a:r>
          </a:p>
          <a:p>
            <a:pPr algn="ctr">
              <a:spcBef>
                <a:spcPct val="0"/>
              </a:spcBef>
              <a:buFontTx/>
              <a:buNone/>
            </a:pPr>
            <a:r>
              <a:rPr lang="de-DE" sz="1600">
                <a:solidFill>
                  <a:schemeClr val="bg2"/>
                </a:solidFill>
                <a:cs typeface="Arial" charset="0"/>
              </a:rPr>
              <a:t>(Others→A)</a:t>
            </a:r>
          </a:p>
        </p:txBody>
      </p:sp>
      <p:sp>
        <p:nvSpPr>
          <p:cNvPr id="40966" name="Text Box 6"/>
          <p:cNvSpPr txBox="1">
            <a:spLocks noChangeArrowheads="1"/>
          </p:cNvSpPr>
          <p:nvPr/>
        </p:nvSpPr>
        <p:spPr bwMode="auto">
          <a:xfrm>
            <a:off x="3514725" y="2717800"/>
            <a:ext cx="1404938" cy="51276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sp>
        <p:nvSpPr>
          <p:cNvPr id="40967" name="Text Box 7"/>
          <p:cNvSpPr txBox="1">
            <a:spLocks noChangeArrowheads="1"/>
          </p:cNvSpPr>
          <p:nvPr/>
        </p:nvSpPr>
        <p:spPr bwMode="auto">
          <a:xfrm>
            <a:off x="6516688" y="1196975"/>
            <a:ext cx="165576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40968" name="Text Box 8"/>
          <p:cNvSpPr txBox="1">
            <a:spLocks noChangeArrowheads="1"/>
          </p:cNvSpPr>
          <p:nvPr/>
        </p:nvSpPr>
        <p:spPr bwMode="auto">
          <a:xfrm>
            <a:off x="6627813" y="1303338"/>
            <a:ext cx="1389062"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Perceiver (A→Others)</a:t>
            </a:r>
          </a:p>
        </p:txBody>
      </p:sp>
      <p:sp>
        <p:nvSpPr>
          <p:cNvPr id="40969" name="Text Box 9"/>
          <p:cNvSpPr txBox="1">
            <a:spLocks noChangeArrowheads="1"/>
          </p:cNvSpPr>
          <p:nvPr/>
        </p:nvSpPr>
        <p:spPr bwMode="auto">
          <a:xfrm>
            <a:off x="6627813" y="2022475"/>
            <a:ext cx="1389062"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Target</a:t>
            </a:r>
          </a:p>
          <a:p>
            <a:pPr algn="ctr">
              <a:spcBef>
                <a:spcPct val="0"/>
              </a:spcBef>
              <a:buFontTx/>
              <a:buNone/>
            </a:pPr>
            <a:r>
              <a:rPr lang="de-DE" sz="1600">
                <a:solidFill>
                  <a:schemeClr val="bg2"/>
                </a:solidFill>
                <a:cs typeface="Arial" charset="0"/>
              </a:rPr>
              <a:t>(Others→A)</a:t>
            </a:r>
          </a:p>
        </p:txBody>
      </p:sp>
      <p:sp>
        <p:nvSpPr>
          <p:cNvPr id="40970" name="Text Box 10"/>
          <p:cNvSpPr txBox="1">
            <a:spLocks noChangeArrowheads="1"/>
          </p:cNvSpPr>
          <p:nvPr/>
        </p:nvSpPr>
        <p:spPr bwMode="auto">
          <a:xfrm>
            <a:off x="6627813" y="2717800"/>
            <a:ext cx="1389062" cy="512763"/>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(A→B)</a:t>
            </a:r>
          </a:p>
        </p:txBody>
      </p:sp>
      <p:sp>
        <p:nvSpPr>
          <p:cNvPr id="40971" name="Text Box 11"/>
          <p:cNvSpPr txBox="1">
            <a:spLocks noChangeArrowheads="1"/>
          </p:cNvSpPr>
          <p:nvPr/>
        </p:nvSpPr>
        <p:spPr bwMode="auto">
          <a:xfrm>
            <a:off x="938213" y="4292600"/>
            <a:ext cx="825500" cy="1666875"/>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2000">
              <a:cs typeface="Arial" charset="0"/>
            </a:endParaRPr>
          </a:p>
          <a:p>
            <a:pPr algn="ctr">
              <a:spcBef>
                <a:spcPct val="0"/>
              </a:spcBef>
              <a:buFontTx/>
              <a:buNone/>
            </a:pPr>
            <a:r>
              <a:rPr lang="de-DE" sz="2000">
                <a:cs typeface="Arial" charset="0"/>
              </a:rPr>
              <a:t>Per-son B</a:t>
            </a:r>
          </a:p>
        </p:txBody>
      </p:sp>
      <p:sp>
        <p:nvSpPr>
          <p:cNvPr id="40972" name="Text Box 12"/>
          <p:cNvSpPr txBox="1">
            <a:spLocks noChangeArrowheads="1"/>
          </p:cNvSpPr>
          <p:nvPr/>
        </p:nvSpPr>
        <p:spPr bwMode="auto">
          <a:xfrm>
            <a:off x="3402013" y="3860800"/>
            <a:ext cx="167481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40973" name="Text Box 13"/>
          <p:cNvSpPr txBox="1">
            <a:spLocks noChangeArrowheads="1"/>
          </p:cNvSpPr>
          <p:nvPr/>
        </p:nvSpPr>
        <p:spPr bwMode="auto">
          <a:xfrm>
            <a:off x="3514725" y="3967163"/>
            <a:ext cx="1404938" cy="514350"/>
          </a:xfrm>
          <a:prstGeom prst="rect">
            <a:avLst/>
          </a:prstGeom>
          <a:solidFill>
            <a:srgbClr val="DDDDDD"/>
          </a:solidFill>
          <a:ln w="9525">
            <a:solidFill>
              <a:srgbClr val="000000"/>
            </a:solidFill>
            <a:miter lim="800000"/>
            <a:headEnd/>
            <a:tailEnd/>
          </a:ln>
        </p:spPr>
        <p:txBody>
          <a:bodyPr lIns="0" rIns="0"/>
          <a:lstStyle/>
          <a:p>
            <a:pPr algn="ctr">
              <a:spcBef>
                <a:spcPct val="0"/>
              </a:spcBef>
              <a:buFontTx/>
              <a:buNone/>
            </a:pPr>
            <a:r>
              <a:rPr lang="de-DE" sz="1600">
                <a:cs typeface="Arial" charset="0"/>
              </a:rPr>
              <a:t>Relationship (B→A)</a:t>
            </a:r>
          </a:p>
        </p:txBody>
      </p:sp>
      <p:sp>
        <p:nvSpPr>
          <p:cNvPr id="40974" name="Text Box 14"/>
          <p:cNvSpPr txBox="1">
            <a:spLocks noChangeArrowheads="1"/>
          </p:cNvSpPr>
          <p:nvPr/>
        </p:nvSpPr>
        <p:spPr bwMode="auto">
          <a:xfrm>
            <a:off x="3514725" y="4686300"/>
            <a:ext cx="1404938"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Partner</a:t>
            </a:r>
          </a:p>
          <a:p>
            <a:pPr algn="ctr">
              <a:spcBef>
                <a:spcPct val="0"/>
              </a:spcBef>
              <a:buFontTx/>
              <a:buNone/>
            </a:pPr>
            <a:r>
              <a:rPr lang="de-DE" sz="1600">
                <a:solidFill>
                  <a:schemeClr val="bg2"/>
                </a:solidFill>
                <a:cs typeface="Arial" charset="0"/>
              </a:rPr>
              <a:t>(Others→B)</a:t>
            </a:r>
          </a:p>
        </p:txBody>
      </p:sp>
      <p:sp>
        <p:nvSpPr>
          <p:cNvPr id="40975" name="Text Box 15"/>
          <p:cNvSpPr txBox="1">
            <a:spLocks noChangeArrowheads="1"/>
          </p:cNvSpPr>
          <p:nvPr/>
        </p:nvSpPr>
        <p:spPr bwMode="auto">
          <a:xfrm>
            <a:off x="3514725" y="5381625"/>
            <a:ext cx="1404938" cy="512763"/>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Actor</a:t>
            </a:r>
          </a:p>
          <a:p>
            <a:pPr algn="ctr">
              <a:spcBef>
                <a:spcPct val="0"/>
              </a:spcBef>
              <a:buFontTx/>
              <a:buNone/>
            </a:pPr>
            <a:r>
              <a:rPr lang="de-DE" sz="1600">
                <a:solidFill>
                  <a:schemeClr val="bg2"/>
                </a:solidFill>
                <a:cs typeface="Arial" charset="0"/>
              </a:rPr>
              <a:t>(B→Others)</a:t>
            </a:r>
          </a:p>
        </p:txBody>
      </p:sp>
      <p:sp>
        <p:nvSpPr>
          <p:cNvPr id="40976" name="Text Box 16"/>
          <p:cNvSpPr txBox="1">
            <a:spLocks noChangeArrowheads="1"/>
          </p:cNvSpPr>
          <p:nvPr/>
        </p:nvSpPr>
        <p:spPr bwMode="auto">
          <a:xfrm>
            <a:off x="6516688" y="3860800"/>
            <a:ext cx="1655762" cy="2160588"/>
          </a:xfrm>
          <a:prstGeom prst="rect">
            <a:avLst/>
          </a:prstGeom>
          <a:solidFill>
            <a:schemeClr val="accent1"/>
          </a:solidFill>
          <a:ln w="9525">
            <a:solidFill>
              <a:srgbClr val="000000"/>
            </a:solidFill>
            <a:miter lim="800000"/>
            <a:headEnd/>
            <a:tailEnd/>
          </a:ln>
        </p:spPr>
        <p:txBody>
          <a:bodyPr/>
          <a:lstStyle/>
          <a:p>
            <a:pPr algn="ctr">
              <a:spcBef>
                <a:spcPct val="0"/>
              </a:spcBef>
              <a:buFontTx/>
              <a:buNone/>
            </a:pPr>
            <a:endParaRPr lang="de-DE" sz="1600" b="1">
              <a:cs typeface="Arial" charset="0"/>
            </a:endParaRPr>
          </a:p>
        </p:txBody>
      </p:sp>
      <p:sp>
        <p:nvSpPr>
          <p:cNvPr id="40977" name="Text Box 17"/>
          <p:cNvSpPr txBox="1">
            <a:spLocks noChangeArrowheads="1"/>
          </p:cNvSpPr>
          <p:nvPr/>
        </p:nvSpPr>
        <p:spPr bwMode="auto">
          <a:xfrm>
            <a:off x="6627813" y="3967163"/>
            <a:ext cx="1389062" cy="514350"/>
          </a:xfrm>
          <a:prstGeom prst="rect">
            <a:avLst/>
          </a:prstGeom>
          <a:solidFill>
            <a:srgbClr val="DDDDDD"/>
          </a:solidFill>
          <a:ln w="9525">
            <a:solidFill>
              <a:srgbClr val="000000"/>
            </a:solidFill>
            <a:miter lim="800000"/>
            <a:headEnd/>
            <a:tailEnd/>
          </a:ln>
        </p:spPr>
        <p:txBody>
          <a:bodyPr/>
          <a:lstStyle/>
          <a:p>
            <a:pPr algn="ctr">
              <a:spcBef>
                <a:spcPct val="0"/>
              </a:spcBef>
              <a:buFontTx/>
              <a:buNone/>
            </a:pPr>
            <a:r>
              <a:rPr lang="de-DE" sz="1600">
                <a:cs typeface="Arial" charset="0"/>
              </a:rPr>
              <a:t>Relationship (B→A)</a:t>
            </a:r>
          </a:p>
        </p:txBody>
      </p:sp>
      <p:sp>
        <p:nvSpPr>
          <p:cNvPr id="40978" name="Text Box 18"/>
          <p:cNvSpPr txBox="1">
            <a:spLocks noChangeArrowheads="1"/>
          </p:cNvSpPr>
          <p:nvPr/>
        </p:nvSpPr>
        <p:spPr bwMode="auto">
          <a:xfrm>
            <a:off x="6627813" y="4686300"/>
            <a:ext cx="1389062" cy="514350"/>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Target</a:t>
            </a:r>
          </a:p>
          <a:p>
            <a:pPr algn="ctr">
              <a:spcBef>
                <a:spcPct val="0"/>
              </a:spcBef>
              <a:buFontTx/>
              <a:buNone/>
            </a:pPr>
            <a:r>
              <a:rPr lang="de-DE" sz="1600">
                <a:solidFill>
                  <a:schemeClr val="bg2"/>
                </a:solidFill>
                <a:cs typeface="Arial" charset="0"/>
              </a:rPr>
              <a:t>(Others→B)</a:t>
            </a:r>
          </a:p>
        </p:txBody>
      </p:sp>
      <p:sp>
        <p:nvSpPr>
          <p:cNvPr id="40979" name="Text Box 19"/>
          <p:cNvSpPr txBox="1">
            <a:spLocks noChangeArrowheads="1"/>
          </p:cNvSpPr>
          <p:nvPr/>
        </p:nvSpPr>
        <p:spPr bwMode="auto">
          <a:xfrm>
            <a:off x="6627813" y="5381625"/>
            <a:ext cx="1389062" cy="512763"/>
          </a:xfrm>
          <a:prstGeom prst="rect">
            <a:avLst/>
          </a:prstGeom>
          <a:solidFill>
            <a:srgbClr val="DDDDDD">
              <a:alpha val="43137"/>
            </a:srgbClr>
          </a:solidFill>
          <a:ln w="9525">
            <a:solidFill>
              <a:srgbClr val="000000"/>
            </a:solidFill>
            <a:miter lim="800000"/>
            <a:headEnd/>
            <a:tailEnd/>
          </a:ln>
        </p:spPr>
        <p:txBody>
          <a:bodyPr/>
          <a:lstStyle/>
          <a:p>
            <a:pPr algn="ctr">
              <a:spcBef>
                <a:spcPct val="0"/>
              </a:spcBef>
              <a:buFontTx/>
              <a:buNone/>
            </a:pPr>
            <a:r>
              <a:rPr lang="de-DE" sz="1600">
                <a:solidFill>
                  <a:schemeClr val="bg2"/>
                </a:solidFill>
                <a:cs typeface="Arial" charset="0"/>
              </a:rPr>
              <a:t>Perceiver (B→Others)</a:t>
            </a:r>
          </a:p>
        </p:txBody>
      </p:sp>
      <p:grpSp>
        <p:nvGrpSpPr>
          <p:cNvPr id="40980" name="Group 21"/>
          <p:cNvGrpSpPr>
            <a:grpSpLocks/>
          </p:cNvGrpSpPr>
          <p:nvPr/>
        </p:nvGrpSpPr>
        <p:grpSpPr bwMode="auto">
          <a:xfrm>
            <a:off x="498475" y="188913"/>
            <a:ext cx="7996238" cy="701675"/>
            <a:chOff x="295" y="176"/>
            <a:chExt cx="5037" cy="442"/>
          </a:xfrm>
        </p:grpSpPr>
        <p:sp>
          <p:nvSpPr>
            <p:cNvPr id="40991" name="Text Box 22"/>
            <p:cNvSpPr txBox="1">
              <a:spLocks noChangeArrowheads="1"/>
            </p:cNvSpPr>
            <p:nvPr/>
          </p:nvSpPr>
          <p:spPr bwMode="auto">
            <a:xfrm>
              <a:off x="295" y="176"/>
              <a:ext cx="1179" cy="250"/>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Dispositionen</a:t>
              </a:r>
              <a:endParaRPr lang="de-DE" sz="2000">
                <a:cs typeface="Arial" charset="0"/>
              </a:endParaRPr>
            </a:p>
          </p:txBody>
        </p:sp>
        <p:sp>
          <p:nvSpPr>
            <p:cNvPr id="40992" name="Text Box 23"/>
            <p:cNvSpPr txBox="1">
              <a:spLocks noChangeArrowheads="1"/>
            </p:cNvSpPr>
            <p:nvPr/>
          </p:nvSpPr>
          <p:spPr bwMode="auto">
            <a:xfrm>
              <a:off x="2063" y="176"/>
              <a:ext cx="1225" cy="250"/>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Signale</a:t>
              </a:r>
              <a:endParaRPr lang="de-DE" sz="2000">
                <a:cs typeface="Arial" charset="0"/>
              </a:endParaRPr>
            </a:p>
          </p:txBody>
        </p:sp>
        <p:sp>
          <p:nvSpPr>
            <p:cNvPr id="40993" name="Text Box 24"/>
            <p:cNvSpPr txBox="1">
              <a:spLocks noChangeArrowheads="1"/>
            </p:cNvSpPr>
            <p:nvPr/>
          </p:nvSpPr>
          <p:spPr bwMode="auto">
            <a:xfrm>
              <a:off x="3881" y="176"/>
              <a:ext cx="1451" cy="442"/>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interpersonelle Wahrnehmungen</a:t>
              </a:r>
              <a:endParaRPr lang="de-DE" sz="2000">
                <a:cs typeface="Arial" charset="0"/>
              </a:endParaRPr>
            </a:p>
          </p:txBody>
        </p:sp>
      </p:grpSp>
      <p:sp>
        <p:nvSpPr>
          <p:cNvPr id="40981" name="Text Box 25"/>
          <p:cNvSpPr txBox="1">
            <a:spLocks noChangeArrowheads="1"/>
          </p:cNvSpPr>
          <p:nvPr/>
        </p:nvSpPr>
        <p:spPr bwMode="auto">
          <a:xfrm>
            <a:off x="179388" y="2205038"/>
            <a:ext cx="3168650" cy="1054100"/>
          </a:xfrm>
          <a:prstGeom prst="rect">
            <a:avLst/>
          </a:prstGeom>
          <a:solidFill>
            <a:schemeClr val="bg1"/>
          </a:solidFill>
          <a:ln w="9525">
            <a:noFill/>
            <a:miter lim="800000"/>
            <a:headEnd/>
            <a:tailEnd/>
          </a:ln>
        </p:spPr>
        <p:txBody>
          <a:bodyPr>
            <a:spAutoFit/>
          </a:bodyPr>
          <a:lstStyle/>
          <a:p>
            <a:pPr>
              <a:spcBef>
                <a:spcPct val="50000"/>
              </a:spcBef>
              <a:buFontTx/>
              <a:buNone/>
            </a:pPr>
            <a:r>
              <a:rPr lang="de-DE" b="1"/>
              <a:t>Bsp.:</a:t>
            </a:r>
          </a:p>
          <a:p>
            <a:pPr>
              <a:spcBef>
                <a:spcPct val="50000"/>
              </a:spcBef>
              <a:buFont typeface="Wingdings" pitchFamily="2" charset="2"/>
              <a:buChar char="Ø"/>
            </a:pPr>
            <a:r>
              <a:rPr lang="de-DE"/>
              <a:t> A fühlt sich in Anwesenheit von B unwohl</a:t>
            </a:r>
          </a:p>
        </p:txBody>
      </p:sp>
      <p:sp>
        <p:nvSpPr>
          <p:cNvPr id="115740" name="Line 28"/>
          <p:cNvSpPr>
            <a:spLocks noChangeShapeType="1"/>
          </p:cNvSpPr>
          <p:nvPr/>
        </p:nvSpPr>
        <p:spPr bwMode="auto">
          <a:xfrm>
            <a:off x="4211638" y="3284538"/>
            <a:ext cx="3168650" cy="649287"/>
          </a:xfrm>
          <a:prstGeom prst="line">
            <a:avLst/>
          </a:prstGeom>
          <a:noFill/>
          <a:ln w="25400">
            <a:solidFill>
              <a:schemeClr val="accent2"/>
            </a:solidFill>
            <a:round/>
            <a:headEnd/>
            <a:tailEnd type="triangle" w="med" len="med"/>
          </a:ln>
        </p:spPr>
        <p:txBody>
          <a:bodyPr/>
          <a:lstStyle/>
          <a:p>
            <a:endParaRPr lang="de-DE"/>
          </a:p>
        </p:txBody>
      </p:sp>
      <p:sp>
        <p:nvSpPr>
          <p:cNvPr id="115741" name="Line 29"/>
          <p:cNvSpPr>
            <a:spLocks noChangeShapeType="1"/>
          </p:cNvSpPr>
          <p:nvPr/>
        </p:nvSpPr>
        <p:spPr bwMode="auto">
          <a:xfrm flipH="1">
            <a:off x="4140200" y="3284538"/>
            <a:ext cx="3311525" cy="649287"/>
          </a:xfrm>
          <a:prstGeom prst="line">
            <a:avLst/>
          </a:prstGeom>
          <a:noFill/>
          <a:ln w="25400">
            <a:solidFill>
              <a:schemeClr val="accent2"/>
            </a:solidFill>
            <a:round/>
            <a:headEnd type="triangle" w="med" len="med"/>
            <a:tailEnd/>
          </a:ln>
        </p:spPr>
        <p:txBody>
          <a:bodyPr/>
          <a:lstStyle/>
          <a:p>
            <a:endParaRPr lang="de-DE"/>
          </a:p>
        </p:txBody>
      </p:sp>
      <p:sp>
        <p:nvSpPr>
          <p:cNvPr id="115742" name="Text Box 30"/>
          <p:cNvSpPr txBox="1">
            <a:spLocks noChangeArrowheads="1"/>
          </p:cNvSpPr>
          <p:nvPr/>
        </p:nvSpPr>
        <p:spPr bwMode="auto">
          <a:xfrm>
            <a:off x="179388" y="3213100"/>
            <a:ext cx="3168650" cy="366713"/>
          </a:xfrm>
          <a:prstGeom prst="rect">
            <a:avLst/>
          </a:prstGeom>
          <a:solidFill>
            <a:schemeClr val="bg1"/>
          </a:solidFill>
          <a:ln w="9525">
            <a:noFill/>
            <a:miter lim="800000"/>
            <a:headEnd/>
            <a:tailEnd/>
          </a:ln>
        </p:spPr>
        <p:txBody>
          <a:bodyPr>
            <a:spAutoFit/>
          </a:bodyPr>
          <a:lstStyle/>
          <a:p>
            <a:pPr>
              <a:spcBef>
                <a:spcPct val="50000"/>
              </a:spcBef>
              <a:buFont typeface="Wingdings" pitchFamily="2" charset="2"/>
              <a:buChar char="Ø"/>
            </a:pPr>
            <a:r>
              <a:rPr lang="de-DE"/>
              <a:t> A geht B aus dem Weg</a:t>
            </a:r>
          </a:p>
        </p:txBody>
      </p:sp>
      <p:sp>
        <p:nvSpPr>
          <p:cNvPr id="115743" name="Text Box 31"/>
          <p:cNvSpPr txBox="1">
            <a:spLocks noChangeArrowheads="1"/>
          </p:cNvSpPr>
          <p:nvPr/>
        </p:nvSpPr>
        <p:spPr bwMode="auto">
          <a:xfrm>
            <a:off x="179388" y="3573463"/>
            <a:ext cx="3168650" cy="366712"/>
          </a:xfrm>
          <a:prstGeom prst="rect">
            <a:avLst/>
          </a:prstGeom>
          <a:solidFill>
            <a:schemeClr val="bg1"/>
          </a:solidFill>
          <a:ln w="9525">
            <a:noFill/>
            <a:miter lim="800000"/>
            <a:headEnd/>
            <a:tailEnd/>
          </a:ln>
        </p:spPr>
        <p:txBody>
          <a:bodyPr>
            <a:spAutoFit/>
          </a:bodyPr>
          <a:lstStyle/>
          <a:p>
            <a:pPr>
              <a:spcBef>
                <a:spcPct val="50000"/>
              </a:spcBef>
              <a:buFont typeface="Wingdings" pitchFamily="2" charset="2"/>
              <a:buChar char="Ø"/>
            </a:pPr>
            <a:r>
              <a:rPr lang="de-DE"/>
              <a:t> B hält A für arrogant</a:t>
            </a:r>
          </a:p>
        </p:txBody>
      </p:sp>
      <p:sp>
        <p:nvSpPr>
          <p:cNvPr id="115744" name="Text Box 32"/>
          <p:cNvSpPr txBox="1">
            <a:spLocks noChangeArrowheads="1"/>
          </p:cNvSpPr>
          <p:nvPr/>
        </p:nvSpPr>
        <p:spPr bwMode="auto">
          <a:xfrm>
            <a:off x="188913" y="3905250"/>
            <a:ext cx="3168650" cy="641350"/>
          </a:xfrm>
          <a:prstGeom prst="rect">
            <a:avLst/>
          </a:prstGeom>
          <a:solidFill>
            <a:schemeClr val="bg1"/>
          </a:solidFill>
          <a:ln w="9525">
            <a:noFill/>
            <a:miter lim="800000"/>
            <a:headEnd/>
            <a:tailEnd/>
          </a:ln>
        </p:spPr>
        <p:txBody>
          <a:bodyPr>
            <a:spAutoFit/>
          </a:bodyPr>
          <a:lstStyle/>
          <a:p>
            <a:pPr>
              <a:spcBef>
                <a:spcPct val="50000"/>
              </a:spcBef>
              <a:buFont typeface="Wingdings" pitchFamily="2" charset="2"/>
              <a:buChar char="Ø"/>
            </a:pPr>
            <a:r>
              <a:rPr lang="de-DE"/>
              <a:t> B runzelt in Anwesenheit von A die Stirn</a:t>
            </a:r>
          </a:p>
        </p:txBody>
      </p:sp>
      <p:sp>
        <p:nvSpPr>
          <p:cNvPr id="115745" name="Text Box 33"/>
          <p:cNvSpPr txBox="1">
            <a:spLocks noChangeArrowheads="1"/>
          </p:cNvSpPr>
          <p:nvPr/>
        </p:nvSpPr>
        <p:spPr bwMode="auto">
          <a:xfrm>
            <a:off x="179388" y="4543425"/>
            <a:ext cx="3168650" cy="366713"/>
          </a:xfrm>
          <a:prstGeom prst="rect">
            <a:avLst/>
          </a:prstGeom>
          <a:solidFill>
            <a:schemeClr val="bg1"/>
          </a:solidFill>
          <a:ln w="9525">
            <a:noFill/>
            <a:miter lim="800000"/>
            <a:headEnd/>
            <a:tailEnd/>
          </a:ln>
        </p:spPr>
        <p:txBody>
          <a:bodyPr>
            <a:spAutoFit/>
          </a:bodyPr>
          <a:lstStyle/>
          <a:p>
            <a:pPr>
              <a:spcBef>
                <a:spcPct val="50000"/>
              </a:spcBef>
              <a:buFont typeface="Wingdings" pitchFamily="2" charset="2"/>
              <a:buChar char="Ø"/>
            </a:pPr>
            <a:r>
              <a:rPr lang="de-DE"/>
              <a:t>A hält B für feindselig</a:t>
            </a:r>
          </a:p>
        </p:txBody>
      </p:sp>
      <p:sp>
        <p:nvSpPr>
          <p:cNvPr id="40988"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Komponenten   </a:t>
            </a:r>
            <a:r>
              <a:rPr lang="de-DE" sz="1200" b="1">
                <a:solidFill>
                  <a:srgbClr val="002060"/>
                </a:solidFill>
              </a:rPr>
              <a:t>Rahmenmodell</a:t>
            </a:r>
            <a:r>
              <a:rPr lang="de-DE" sz="1200"/>
              <a:t>   Anwendungen</a:t>
            </a:r>
            <a:endParaRPr lang="en-US" sz="1200"/>
          </a:p>
        </p:txBody>
      </p:sp>
      <p:cxnSp>
        <p:nvCxnSpPr>
          <p:cNvPr id="35" name="Gerade Verbindung mit Pfeil 34"/>
          <p:cNvCxnSpPr>
            <a:cxnSpLocks noChangeShapeType="1"/>
          </p:cNvCxnSpPr>
          <p:nvPr/>
        </p:nvCxnSpPr>
        <p:spPr bwMode="auto">
          <a:xfrm rot="10800000">
            <a:off x="4819650" y="3000375"/>
            <a:ext cx="1857375" cy="1588"/>
          </a:xfrm>
          <a:prstGeom prst="straightConnector1">
            <a:avLst/>
          </a:prstGeom>
          <a:noFill/>
          <a:ln w="25400">
            <a:solidFill>
              <a:schemeClr val="accent2"/>
            </a:solidFill>
            <a:round/>
            <a:headEnd/>
            <a:tailEnd type="triangle" w="med" len="med"/>
          </a:ln>
        </p:spPr>
      </p:cxnSp>
      <p:cxnSp>
        <p:nvCxnSpPr>
          <p:cNvPr id="36" name="Gerade Verbindung mit Pfeil 35"/>
          <p:cNvCxnSpPr>
            <a:cxnSpLocks noChangeShapeType="1"/>
          </p:cNvCxnSpPr>
          <p:nvPr/>
        </p:nvCxnSpPr>
        <p:spPr bwMode="auto">
          <a:xfrm rot="10800000">
            <a:off x="4819650" y="4284663"/>
            <a:ext cx="1857375" cy="1587"/>
          </a:xfrm>
          <a:prstGeom prst="straightConnector1">
            <a:avLst/>
          </a:prstGeom>
          <a:noFill/>
          <a:ln w="25400">
            <a:solidFill>
              <a:schemeClr val="accent2"/>
            </a:solidFill>
            <a:round/>
            <a:headEn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57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57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574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574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57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40" grpId="0" animBg="1"/>
      <p:bldP spid="115741" grpId="0" animBg="1"/>
      <p:bldP spid="115742" grpId="0" animBg="1"/>
      <p:bldP spid="115743" grpId="0" animBg="1"/>
      <p:bldP spid="115744" grpId="0" animBg="1"/>
      <p:bldP spid="11574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de-DE" smtClean="0"/>
              <a:t>Variablen</a:t>
            </a:r>
            <a:endParaRPr lang="en-US" smtClean="0"/>
          </a:p>
        </p:txBody>
      </p:sp>
      <p:sp>
        <p:nvSpPr>
          <p:cNvPr id="189443" name="Rectangle 3"/>
          <p:cNvSpPr>
            <a:spLocks noGrp="1" noChangeArrowheads="1"/>
          </p:cNvSpPr>
          <p:nvPr>
            <p:ph type="body" idx="1"/>
          </p:nvPr>
        </p:nvSpPr>
        <p:spPr/>
        <p:txBody>
          <a:bodyPr/>
          <a:lstStyle/>
          <a:p>
            <a:pPr eaLnBrk="1" hangingPunct="1">
              <a:spcBef>
                <a:spcPct val="55000"/>
              </a:spcBef>
              <a:buClr>
                <a:schemeClr val="tx1"/>
              </a:buClr>
            </a:pPr>
            <a:r>
              <a:rPr lang="de-DE" smtClean="0"/>
              <a:t>Persönlichkeit</a:t>
            </a:r>
          </a:p>
          <a:p>
            <a:pPr lvl="1" eaLnBrk="1" hangingPunct="1">
              <a:spcBef>
                <a:spcPct val="55000"/>
              </a:spcBef>
              <a:buClr>
                <a:schemeClr val="tx1"/>
              </a:buClr>
            </a:pPr>
            <a:r>
              <a:rPr lang="de-DE" smtClean="0"/>
              <a:t>Mittelfristig stabile, interindividuell unterschiedliche Eigenschaften von Personen</a:t>
            </a:r>
          </a:p>
          <a:p>
            <a:pPr eaLnBrk="1" hangingPunct="1">
              <a:spcBef>
                <a:spcPct val="55000"/>
              </a:spcBef>
              <a:buClr>
                <a:schemeClr val="tx1"/>
              </a:buClr>
            </a:pPr>
            <a:r>
              <a:rPr lang="de-DE" smtClean="0"/>
              <a:t>Soziale Beziehungen</a:t>
            </a:r>
          </a:p>
          <a:p>
            <a:pPr lvl="1" eaLnBrk="1" hangingPunct="1">
              <a:spcBef>
                <a:spcPct val="55000"/>
              </a:spcBef>
              <a:buClr>
                <a:schemeClr val="tx1"/>
              </a:buClr>
            </a:pPr>
            <a:r>
              <a:rPr lang="de-DE" smtClean="0"/>
              <a:t>Relation von zwei oder mehr Personen</a:t>
            </a:r>
          </a:p>
          <a:p>
            <a:pPr lvl="1" eaLnBrk="1" hangingPunct="1">
              <a:spcBef>
                <a:spcPct val="55000"/>
              </a:spcBef>
              <a:buClr>
                <a:schemeClr val="tx1"/>
              </a:buClr>
            </a:pPr>
            <a:r>
              <a:rPr lang="de-DE" smtClean="0"/>
              <a:t>Alltagsbeziehungen</a:t>
            </a:r>
          </a:p>
          <a:p>
            <a:pPr lvl="1" eaLnBrk="1" hangingPunct="1">
              <a:spcBef>
                <a:spcPct val="55000"/>
              </a:spcBef>
              <a:buClr>
                <a:schemeClr val="tx1"/>
              </a:buClr>
            </a:pPr>
            <a:r>
              <a:rPr lang="de-DE" smtClean="0"/>
              <a:t>Freundschaften</a:t>
            </a:r>
          </a:p>
          <a:p>
            <a:pPr lvl="1" eaLnBrk="1" hangingPunct="1">
              <a:spcBef>
                <a:spcPct val="55000"/>
              </a:spcBef>
              <a:buClr>
                <a:schemeClr val="tx1"/>
              </a:buClr>
            </a:pPr>
            <a:r>
              <a:rPr lang="de-DE" smtClean="0"/>
              <a:t>Partnerschaften</a:t>
            </a:r>
          </a:p>
          <a:p>
            <a:pPr lvl="1" eaLnBrk="1" hangingPunct="1">
              <a:spcBef>
                <a:spcPct val="55000"/>
              </a:spcBef>
              <a:buClr>
                <a:schemeClr val="tx1"/>
              </a:buClr>
            </a:pPr>
            <a:r>
              <a:rPr lang="de-DE" smtClean="0"/>
              <a:t>Familienbeziehungen</a:t>
            </a:r>
          </a:p>
        </p:txBody>
      </p:sp>
      <p:sp>
        <p:nvSpPr>
          <p:cNvPr id="5124"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a:t>
            </a:r>
            <a:r>
              <a:rPr lang="de-DE" sz="1200" b="1">
                <a:solidFill>
                  <a:srgbClr val="002060"/>
                </a:solidFill>
              </a:rPr>
              <a:t>Variablen</a:t>
            </a:r>
            <a:r>
              <a:rPr lang="de-DE" sz="1200"/>
              <a:t>   Komponenten   Rahmenmodell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9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94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94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94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944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944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94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de-DE" smtClean="0"/>
              <a:t>Beispiele für weitere Anwendungen</a:t>
            </a:r>
            <a:endParaRPr lang="en-US" smtClean="0"/>
          </a:p>
        </p:txBody>
      </p:sp>
      <p:sp>
        <p:nvSpPr>
          <p:cNvPr id="97283" name="Rectangle 3"/>
          <p:cNvSpPr>
            <a:spLocks noGrp="1" noChangeArrowheads="1"/>
          </p:cNvSpPr>
          <p:nvPr>
            <p:ph type="body" idx="1"/>
          </p:nvPr>
        </p:nvSpPr>
        <p:spPr>
          <a:xfrm>
            <a:off x="214313" y="1214438"/>
            <a:ext cx="8686800" cy="4643437"/>
          </a:xfrm>
        </p:spPr>
        <p:txBody>
          <a:bodyPr/>
          <a:lstStyle/>
          <a:p>
            <a:pPr eaLnBrk="1" hangingPunct="1"/>
            <a:r>
              <a:rPr lang="de-DE" dirty="0" smtClean="0"/>
              <a:t>Reziprozität von Verhalten; Reziprozität, angenommene Reziprozität und Meta-Genauigkeit interpersoneller Urteile</a:t>
            </a:r>
          </a:p>
          <a:p>
            <a:pPr lvl="1" eaLnBrk="1" hangingPunct="1"/>
            <a:r>
              <a:rPr lang="de-DE" i="1" dirty="0" smtClean="0"/>
              <a:t>Siehe Präsentation Vertiefung PERSOC-Analysen</a:t>
            </a:r>
            <a:endParaRPr lang="de-DE" dirty="0" smtClean="0"/>
          </a:p>
          <a:p>
            <a:pPr eaLnBrk="1" hangingPunct="1"/>
            <a:r>
              <a:rPr lang="de-DE" dirty="0" smtClean="0"/>
              <a:t>Persönlichkeit und interpersonelle Attraktion</a:t>
            </a:r>
          </a:p>
          <a:p>
            <a:pPr lvl="1" eaLnBrk="1" hangingPunct="1"/>
            <a:r>
              <a:rPr lang="de-DE" i="1" dirty="0" smtClean="0"/>
              <a:t>siehe Präsentation Persönlichkeit und interpersonelle Attraktion</a:t>
            </a:r>
            <a:endParaRPr lang="de-DE" dirty="0" smtClean="0"/>
          </a:p>
          <a:p>
            <a:pPr eaLnBrk="1" hangingPunct="1"/>
            <a:r>
              <a:rPr lang="de-DE" dirty="0" smtClean="0"/>
              <a:t>Genauigkeit Persönlichkeitsurteile</a:t>
            </a:r>
          </a:p>
          <a:p>
            <a:pPr lvl="1" eaLnBrk="1" hangingPunct="1"/>
            <a:r>
              <a:rPr lang="de-DE" i="1" dirty="0" smtClean="0"/>
              <a:t>siehe Präsentation Genauigkeit interpersoneller Urteile</a:t>
            </a:r>
          </a:p>
          <a:p>
            <a:pPr eaLnBrk="1" hangingPunct="1"/>
            <a:r>
              <a:rPr lang="de-DE" dirty="0" smtClean="0"/>
              <a:t>Persönlichkeit und Freundschaftsentwicklung</a:t>
            </a:r>
          </a:p>
          <a:p>
            <a:pPr lvl="1" eaLnBrk="1" hangingPunct="1"/>
            <a:r>
              <a:rPr lang="de-DE" i="1" dirty="0" smtClean="0"/>
              <a:t>siehe Präsentation Persönlichkeit und Freundschaften</a:t>
            </a:r>
          </a:p>
          <a:p>
            <a:pPr eaLnBrk="1" hangingPunct="1"/>
            <a:r>
              <a:rPr lang="de-DE" dirty="0" smtClean="0"/>
              <a:t>Persönlichkeit und Partnerschaftszufriedenheit</a:t>
            </a:r>
          </a:p>
          <a:p>
            <a:pPr lvl="1" eaLnBrk="1" hangingPunct="1"/>
            <a:r>
              <a:rPr lang="de-DE" i="1" dirty="0" smtClean="0"/>
              <a:t>siehe Präsentation Persönlichkeit und Partnerschaften</a:t>
            </a:r>
          </a:p>
          <a:p>
            <a:pPr eaLnBrk="1" hangingPunct="1"/>
            <a:r>
              <a:rPr lang="de-DE" dirty="0" smtClean="0"/>
              <a:t>Persönlichkeit und Familienbeziehungen</a:t>
            </a:r>
          </a:p>
          <a:p>
            <a:pPr lvl="1" eaLnBrk="1" hangingPunct="1"/>
            <a:r>
              <a:rPr lang="de-DE" i="1" dirty="0" smtClean="0"/>
              <a:t>siehe Präsentation Persönlichkeit und Familienbeziehungen</a:t>
            </a:r>
          </a:p>
        </p:txBody>
      </p:sp>
      <p:sp>
        <p:nvSpPr>
          <p:cNvPr id="41988"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Komponenten   Rahmenmodell   </a:t>
            </a:r>
            <a:r>
              <a:rPr lang="de-DE" sz="1200" b="1">
                <a:solidFill>
                  <a:srgbClr val="002060"/>
                </a:solidFill>
              </a:rPr>
              <a:t>Anwendungen</a:t>
            </a:r>
            <a:endParaRPr lang="en-US" sz="1200" b="1">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72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72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28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728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728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728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728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728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728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72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de-DE" smtClean="0"/>
              <a:t>Anwendungen – Übung</a:t>
            </a:r>
            <a:r>
              <a:rPr lang="de-DE" sz="3600" smtClean="0"/>
              <a:t> </a:t>
            </a:r>
            <a:endParaRPr lang="en-US" sz="3600" smtClean="0"/>
          </a:p>
        </p:txBody>
      </p:sp>
      <p:sp>
        <p:nvSpPr>
          <p:cNvPr id="124931" name="Rectangle 3"/>
          <p:cNvSpPr>
            <a:spLocks noGrp="1" noChangeArrowheads="1"/>
          </p:cNvSpPr>
          <p:nvPr>
            <p:ph type="body" idx="1"/>
          </p:nvPr>
        </p:nvSpPr>
        <p:spPr>
          <a:xfrm>
            <a:off x="107950" y="1989138"/>
            <a:ext cx="8686800" cy="3455987"/>
          </a:xfrm>
        </p:spPr>
        <p:txBody>
          <a:bodyPr/>
          <a:lstStyle/>
          <a:p>
            <a:pPr eaLnBrk="1" hangingPunct="1"/>
            <a:r>
              <a:rPr lang="de-DE" smtClean="0"/>
              <a:t>eigene Fragestellung zum Zusammenspiel von Persönlichkeit und sozialen Beziehungen ausdenken </a:t>
            </a:r>
          </a:p>
          <a:p>
            <a:pPr eaLnBrk="1" hangingPunct="1"/>
            <a:r>
              <a:rPr lang="de-DE" smtClean="0"/>
              <a:t>Fragestellung mit den PERSOC-Kästen und -Pfeilen veranschaulichen</a:t>
            </a:r>
          </a:p>
          <a:p>
            <a:pPr eaLnBrk="1" hangingPunct="1"/>
            <a:r>
              <a:rPr lang="de-DE" smtClean="0"/>
              <a:t>konkrete Überlegungen zur Datenerhebung machen</a:t>
            </a:r>
          </a:p>
        </p:txBody>
      </p:sp>
      <p:sp>
        <p:nvSpPr>
          <p:cNvPr id="43012"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Komponenten   Rahmenmodell   </a:t>
            </a:r>
            <a:r>
              <a:rPr lang="de-DE" sz="1200" b="1">
                <a:solidFill>
                  <a:srgbClr val="002060"/>
                </a:solidFill>
              </a:rPr>
              <a:t>Anwendungen</a:t>
            </a:r>
            <a:endParaRPr lang="en-US" sz="1200" b="1">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49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49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014538" y="2133600"/>
            <a:ext cx="5105400" cy="1143000"/>
          </a:xfrm>
        </p:spPr>
        <p:txBody>
          <a:bodyPr/>
          <a:lstStyle/>
          <a:p>
            <a:pPr eaLnBrk="1" hangingPunct="1"/>
            <a:r>
              <a:rPr lang="de-DE" smtClean="0"/>
              <a:t>Vielen Dank!</a:t>
            </a:r>
            <a:endParaRPr lang="en-US" smtClean="0"/>
          </a:p>
        </p:txBody>
      </p:sp>
      <p:sp>
        <p:nvSpPr>
          <p:cNvPr id="44035" name="Rectangle 4"/>
          <p:cNvSpPr>
            <a:spLocks noChangeArrowheads="1"/>
          </p:cNvSpPr>
          <p:nvPr/>
        </p:nvSpPr>
        <p:spPr bwMode="auto">
          <a:xfrm>
            <a:off x="685800" y="4038600"/>
            <a:ext cx="8229600" cy="1219200"/>
          </a:xfrm>
          <a:prstGeom prst="rect">
            <a:avLst/>
          </a:prstGeom>
          <a:noFill/>
          <a:ln w="9525">
            <a:noFill/>
            <a:miter lim="800000"/>
            <a:headEnd/>
            <a:tailEnd/>
          </a:ln>
        </p:spPr>
        <p:txBody>
          <a:bodyPr/>
          <a:lstStyle/>
          <a:p>
            <a:pPr>
              <a:lnSpc>
                <a:spcPct val="90000"/>
              </a:lnSpc>
              <a:buFontTx/>
              <a:buNone/>
            </a:pPr>
            <a:r>
              <a:rPr lang="de-DE" b="1" dirty="0" err="1">
                <a:solidFill>
                  <a:schemeClr val="accent2"/>
                </a:solidFill>
              </a:rPr>
              <a:t>PerSoc</a:t>
            </a:r>
            <a:r>
              <a:rPr lang="de-DE" dirty="0"/>
              <a:t>: Mitja Back; Anna Baumert, Jaap Denissen, Freda-Marie Hartung, </a:t>
            </a:r>
            <a:br>
              <a:rPr lang="de-DE" dirty="0"/>
            </a:br>
            <a:r>
              <a:rPr lang="de-DE" dirty="0"/>
              <a:t>	Lars </a:t>
            </a:r>
            <a:r>
              <a:rPr lang="de-DE" dirty="0" err="1"/>
              <a:t>Penke</a:t>
            </a:r>
            <a:r>
              <a:rPr lang="de-DE" dirty="0"/>
              <a:t>, Stefan </a:t>
            </a:r>
            <a:r>
              <a:rPr lang="de-DE" dirty="0" err="1"/>
              <a:t>Schmukle</a:t>
            </a:r>
            <a:r>
              <a:rPr lang="de-DE" dirty="0"/>
              <a:t>, Felix Schönbrodt, Michela Schröder-</a:t>
            </a:r>
            <a:br>
              <a:rPr lang="de-DE" dirty="0"/>
            </a:br>
            <a:r>
              <a:rPr lang="de-DE" dirty="0"/>
              <a:t>	</a:t>
            </a:r>
            <a:r>
              <a:rPr lang="de-DE" dirty="0" err="1"/>
              <a:t>Abé</a:t>
            </a:r>
            <a:r>
              <a:rPr lang="de-DE" dirty="0"/>
              <a:t>, Manja Vollmann, Jenny Wagner, Cornelia </a:t>
            </a:r>
            <a:r>
              <a:rPr lang="de-DE" dirty="0" err="1"/>
              <a:t>Wrzus</a:t>
            </a:r>
            <a:endParaRPr lang="de-DE" dirty="0"/>
          </a:p>
          <a:p>
            <a:pPr>
              <a:lnSpc>
                <a:spcPct val="90000"/>
              </a:lnSpc>
              <a:buFontTx/>
              <a:buNone/>
            </a:pPr>
            <a:r>
              <a:rPr lang="de-DE" dirty="0">
                <a:solidFill>
                  <a:schemeClr val="accent2"/>
                </a:solidFill>
              </a:rPr>
              <a:t>	www.persoc.net</a:t>
            </a:r>
            <a:endParaRPr lang="de-DE" dirty="0"/>
          </a:p>
        </p:txBody>
      </p:sp>
      <p:grpSp>
        <p:nvGrpSpPr>
          <p:cNvPr id="44036" name="Group 8"/>
          <p:cNvGrpSpPr>
            <a:grpSpLocks/>
          </p:cNvGrpSpPr>
          <p:nvPr/>
        </p:nvGrpSpPr>
        <p:grpSpPr bwMode="auto">
          <a:xfrm>
            <a:off x="4418013" y="5410200"/>
            <a:ext cx="4344987" cy="868363"/>
            <a:chOff x="432" y="3570"/>
            <a:chExt cx="2737" cy="547"/>
          </a:xfrm>
        </p:grpSpPr>
        <p:pic>
          <p:nvPicPr>
            <p:cNvPr id="44038" name="Picture 2053" descr="C:\Dokumente und Einstellungen\student\Desktop\Uni potsdam\DFG logos\DFG_zweizeilig_sw.png"/>
            <p:cNvPicPr>
              <a:picLocks noChangeAspect="1" noChangeArrowheads="1"/>
            </p:cNvPicPr>
            <p:nvPr/>
          </p:nvPicPr>
          <p:blipFill>
            <a:blip r:embed="rId2" cstate="print"/>
            <a:srcRect/>
            <a:stretch>
              <a:fillRect/>
            </a:stretch>
          </p:blipFill>
          <p:spPr bwMode="auto">
            <a:xfrm>
              <a:off x="1809" y="3618"/>
              <a:ext cx="1360" cy="499"/>
            </a:xfrm>
            <a:prstGeom prst="rect">
              <a:avLst/>
            </a:prstGeom>
            <a:noFill/>
            <a:ln w="9525">
              <a:noFill/>
              <a:miter lim="800000"/>
              <a:headEnd/>
              <a:tailEnd/>
            </a:ln>
          </p:spPr>
        </p:pic>
        <p:sp>
          <p:nvSpPr>
            <p:cNvPr id="44039" name="Rectangle 7"/>
            <p:cNvSpPr>
              <a:spLocks noChangeArrowheads="1"/>
            </p:cNvSpPr>
            <p:nvPr/>
          </p:nvSpPr>
          <p:spPr bwMode="auto">
            <a:xfrm>
              <a:off x="432" y="3570"/>
              <a:ext cx="1920" cy="288"/>
            </a:xfrm>
            <a:prstGeom prst="rect">
              <a:avLst/>
            </a:prstGeom>
            <a:noFill/>
            <a:ln w="9525">
              <a:noFill/>
              <a:miter lim="800000"/>
              <a:headEnd/>
              <a:tailEnd/>
            </a:ln>
          </p:spPr>
          <p:txBody>
            <a:bodyPr/>
            <a:lstStyle/>
            <a:p>
              <a:pPr>
                <a:lnSpc>
                  <a:spcPct val="90000"/>
                </a:lnSpc>
                <a:buFontTx/>
                <a:buNone/>
              </a:pPr>
              <a:r>
                <a:rPr lang="de-DE"/>
                <a:t>Gefördert durch die</a:t>
              </a:r>
              <a:endParaRPr lang="de-DE">
                <a:solidFill>
                  <a:schemeClr val="accent2"/>
                </a:solidFill>
              </a:endParaRPr>
            </a:p>
          </p:txBody>
        </p:sp>
      </p:grpSp>
      <p:pic>
        <p:nvPicPr>
          <p:cNvPr id="8" name="Picture 5" descr="persoc_logo_black.png"/>
          <p:cNvPicPr>
            <a:picLocks noChangeAspect="1"/>
          </p:cNvPicPr>
          <p:nvPr/>
        </p:nvPicPr>
        <p:blipFill>
          <a:blip r:embed="rId3" cstate="print"/>
          <a:stretch>
            <a:fillRect/>
          </a:stretch>
        </p:blipFill>
        <p:spPr>
          <a:xfrm>
            <a:off x="381000" y="381000"/>
            <a:ext cx="2895599" cy="114890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smtClean="0"/>
              <a:t>Variablen</a:t>
            </a:r>
            <a:endParaRPr lang="en-US" smtClean="0"/>
          </a:p>
        </p:txBody>
      </p:sp>
      <p:sp>
        <p:nvSpPr>
          <p:cNvPr id="194563" name="Rectangle 3"/>
          <p:cNvSpPr>
            <a:spLocks noGrp="1" noChangeArrowheads="1"/>
          </p:cNvSpPr>
          <p:nvPr>
            <p:ph type="body" idx="1"/>
          </p:nvPr>
        </p:nvSpPr>
        <p:spPr>
          <a:xfrm>
            <a:off x="228600" y="1484313"/>
            <a:ext cx="8686800" cy="4968875"/>
          </a:xfrm>
        </p:spPr>
        <p:txBody>
          <a:bodyPr/>
          <a:lstStyle/>
          <a:p>
            <a:pPr eaLnBrk="1" hangingPunct="1">
              <a:spcBef>
                <a:spcPct val="55000"/>
              </a:spcBef>
              <a:buClr>
                <a:schemeClr val="tx1"/>
              </a:buClr>
            </a:pPr>
            <a:r>
              <a:rPr lang="de-DE" smtClean="0"/>
              <a:t>3 Gruppen von Variablen bestimmen das Zusammenspiel von Persönlichkeit und sozialen Beziehungen</a:t>
            </a:r>
          </a:p>
          <a:p>
            <a:pPr lvl="1" eaLnBrk="1" hangingPunct="1">
              <a:spcBef>
                <a:spcPct val="55000"/>
              </a:spcBef>
              <a:buClr>
                <a:schemeClr val="tx1"/>
              </a:buClr>
            </a:pPr>
            <a:r>
              <a:rPr lang="de-DE" smtClean="0"/>
              <a:t>Dispositionen (direkt und indirekt erfasste, stabile, interindividuell unterschiedliche interne Faktoren)</a:t>
            </a:r>
          </a:p>
          <a:p>
            <a:pPr lvl="1" eaLnBrk="1" hangingPunct="1">
              <a:spcBef>
                <a:spcPct val="55000"/>
              </a:spcBef>
              <a:buClr>
                <a:schemeClr val="tx1"/>
              </a:buClr>
            </a:pPr>
            <a:r>
              <a:rPr lang="de-DE" smtClean="0"/>
              <a:t>Signale (Aussehen, Verhalten und Verhaltensresiduen)</a:t>
            </a:r>
          </a:p>
          <a:p>
            <a:pPr lvl="1" eaLnBrk="1" hangingPunct="1">
              <a:spcBef>
                <a:spcPct val="55000"/>
              </a:spcBef>
              <a:buClr>
                <a:schemeClr val="tx1"/>
              </a:buClr>
            </a:pPr>
            <a:r>
              <a:rPr lang="de-DE" smtClean="0"/>
              <a:t>interpersonelle Wahrnehmungen (ggüber. anderen Personen, Beziehungen und der eigenen Person)</a:t>
            </a:r>
          </a:p>
          <a:p>
            <a:pPr eaLnBrk="1" hangingPunct="1">
              <a:spcBef>
                <a:spcPct val="55000"/>
              </a:spcBef>
              <a:buClr>
                <a:schemeClr val="tx1"/>
              </a:buClr>
            </a:pPr>
            <a:r>
              <a:rPr lang="de-DE" smtClean="0"/>
              <a:t>Beziehung der Variablen untereinander sind probabilistischer Natur (Linsenmodell, Brunswik, 1956)</a:t>
            </a:r>
          </a:p>
        </p:txBody>
      </p:sp>
      <p:sp>
        <p:nvSpPr>
          <p:cNvPr id="6148"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a:t>
            </a:r>
            <a:r>
              <a:rPr lang="de-DE" sz="1200" b="1">
                <a:solidFill>
                  <a:srgbClr val="002060"/>
                </a:solidFill>
              </a:rPr>
              <a:t>Variablen</a:t>
            </a:r>
            <a:r>
              <a:rPr lang="de-DE" sz="1200"/>
              <a:t>   Komponenten   Rahmenmodell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5"/>
          <p:cNvGrpSpPr>
            <a:grpSpLocks/>
          </p:cNvGrpSpPr>
          <p:nvPr/>
        </p:nvGrpSpPr>
        <p:grpSpPr bwMode="auto">
          <a:xfrm>
            <a:off x="342900" y="549275"/>
            <a:ext cx="8261350" cy="701675"/>
            <a:chOff x="216" y="890"/>
            <a:chExt cx="5204" cy="442"/>
          </a:xfrm>
        </p:grpSpPr>
        <p:sp>
          <p:nvSpPr>
            <p:cNvPr id="7184" name="Text Box 7"/>
            <p:cNvSpPr txBox="1">
              <a:spLocks noChangeArrowheads="1"/>
            </p:cNvSpPr>
            <p:nvPr/>
          </p:nvSpPr>
          <p:spPr bwMode="auto">
            <a:xfrm>
              <a:off x="216" y="890"/>
              <a:ext cx="1179" cy="250"/>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Dispositionen</a:t>
              </a:r>
              <a:endParaRPr lang="de-DE" sz="2000">
                <a:cs typeface="Arial" charset="0"/>
              </a:endParaRPr>
            </a:p>
          </p:txBody>
        </p:sp>
        <p:sp>
          <p:nvSpPr>
            <p:cNvPr id="7185" name="Text Box 8"/>
            <p:cNvSpPr txBox="1">
              <a:spLocks noChangeArrowheads="1"/>
            </p:cNvSpPr>
            <p:nvPr/>
          </p:nvSpPr>
          <p:spPr bwMode="auto">
            <a:xfrm>
              <a:off x="2018" y="890"/>
              <a:ext cx="1225" cy="250"/>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Signale</a:t>
              </a:r>
              <a:endParaRPr lang="de-DE" sz="2000">
                <a:cs typeface="Arial" charset="0"/>
              </a:endParaRPr>
            </a:p>
          </p:txBody>
        </p:sp>
        <p:sp>
          <p:nvSpPr>
            <p:cNvPr id="7186" name="Text Box 9"/>
            <p:cNvSpPr txBox="1">
              <a:spLocks noChangeArrowheads="1"/>
            </p:cNvSpPr>
            <p:nvPr/>
          </p:nvSpPr>
          <p:spPr bwMode="auto">
            <a:xfrm>
              <a:off x="3878" y="890"/>
              <a:ext cx="1542" cy="442"/>
            </a:xfrm>
            <a:prstGeom prst="rect">
              <a:avLst/>
            </a:prstGeom>
            <a:noFill/>
            <a:ln w="9525">
              <a:noFill/>
              <a:miter lim="800000"/>
              <a:headEnd/>
              <a:tailEnd/>
            </a:ln>
          </p:spPr>
          <p:txBody>
            <a:bodyPr>
              <a:spAutoFit/>
            </a:bodyPr>
            <a:lstStyle/>
            <a:p>
              <a:pPr algn="ctr">
                <a:spcBef>
                  <a:spcPct val="0"/>
                </a:spcBef>
                <a:buFontTx/>
                <a:buNone/>
              </a:pPr>
              <a:r>
                <a:rPr lang="de-DE" sz="2000" b="1">
                  <a:cs typeface="Arial" charset="0"/>
                </a:rPr>
                <a:t>interpersonelle Wahrnehmungen</a:t>
              </a:r>
              <a:endParaRPr lang="de-DE" sz="2000">
                <a:cs typeface="Arial" charset="0"/>
              </a:endParaRPr>
            </a:p>
          </p:txBody>
        </p:sp>
      </p:grpSp>
      <p:sp>
        <p:nvSpPr>
          <p:cNvPr id="7171" name="Text Box 10"/>
          <p:cNvSpPr txBox="1">
            <a:spLocks noChangeArrowheads="1"/>
          </p:cNvSpPr>
          <p:nvPr/>
        </p:nvSpPr>
        <p:spPr bwMode="auto">
          <a:xfrm>
            <a:off x="288925" y="2168525"/>
            <a:ext cx="1944688" cy="3948113"/>
          </a:xfrm>
          <a:prstGeom prst="rect">
            <a:avLst/>
          </a:prstGeom>
          <a:solidFill>
            <a:schemeClr val="accent1">
              <a:alpha val="47842"/>
            </a:schemeClr>
          </a:solidFill>
          <a:ln w="12700">
            <a:solidFill>
              <a:schemeClr val="tx1"/>
            </a:solidFill>
            <a:miter lim="800000"/>
            <a:headEnd/>
            <a:tailEnd/>
          </a:ln>
        </p:spPr>
        <p:txBody>
          <a:bodyPr>
            <a:spAutoFit/>
          </a:bodyPr>
          <a:lstStyle/>
          <a:p>
            <a:pPr>
              <a:spcBef>
                <a:spcPct val="0"/>
              </a:spcBef>
              <a:spcAft>
                <a:spcPct val="25000"/>
              </a:spcAft>
              <a:buFontTx/>
              <a:buNone/>
            </a:pPr>
            <a:r>
              <a:rPr lang="de-DE">
                <a:cs typeface="Arial" charset="0"/>
              </a:rPr>
              <a:t>Temperament</a:t>
            </a:r>
          </a:p>
          <a:p>
            <a:pPr>
              <a:spcBef>
                <a:spcPct val="0"/>
              </a:spcBef>
              <a:spcAft>
                <a:spcPct val="25000"/>
              </a:spcAft>
              <a:buFontTx/>
              <a:buNone/>
            </a:pPr>
            <a:r>
              <a:rPr lang="de-DE">
                <a:cs typeface="Arial" charset="0"/>
              </a:rPr>
              <a:t>motivationale Orientierungen</a:t>
            </a:r>
          </a:p>
          <a:p>
            <a:pPr>
              <a:spcBef>
                <a:spcPct val="0"/>
              </a:spcBef>
              <a:spcAft>
                <a:spcPct val="25000"/>
              </a:spcAft>
              <a:buFontTx/>
              <a:buNone/>
            </a:pPr>
            <a:r>
              <a:rPr lang="de-DE">
                <a:cs typeface="Arial" charset="0"/>
              </a:rPr>
              <a:t>chronische Selbst-wahrnehmungen</a:t>
            </a:r>
          </a:p>
          <a:p>
            <a:pPr>
              <a:spcBef>
                <a:spcPct val="0"/>
              </a:spcBef>
              <a:spcAft>
                <a:spcPct val="25000"/>
              </a:spcAft>
              <a:buFontTx/>
              <a:buNone/>
            </a:pPr>
            <a:r>
              <a:rPr lang="de-DE">
                <a:cs typeface="Arial" charset="0"/>
              </a:rPr>
              <a:t>Präferenzen und kontextbezogene Wertungen/ Strategien</a:t>
            </a:r>
          </a:p>
          <a:p>
            <a:pPr>
              <a:spcBef>
                <a:spcPct val="0"/>
              </a:spcBef>
              <a:spcAft>
                <a:spcPct val="25000"/>
              </a:spcAft>
              <a:buFontTx/>
              <a:buNone/>
            </a:pPr>
            <a:r>
              <a:rPr lang="de-DE">
                <a:cs typeface="Arial" charset="0"/>
              </a:rPr>
              <a:t>interne biologische Charakteristika</a:t>
            </a:r>
          </a:p>
        </p:txBody>
      </p:sp>
      <p:sp>
        <p:nvSpPr>
          <p:cNvPr id="7172" name="Oval 13"/>
          <p:cNvSpPr>
            <a:spLocks noChangeArrowheads="1"/>
          </p:cNvSpPr>
          <p:nvPr/>
        </p:nvSpPr>
        <p:spPr bwMode="auto">
          <a:xfrm>
            <a:off x="3235325" y="2025650"/>
            <a:ext cx="2016125" cy="3816350"/>
          </a:xfrm>
          <a:prstGeom prst="ellipse">
            <a:avLst/>
          </a:prstGeom>
          <a:solidFill>
            <a:schemeClr val="accent1">
              <a:alpha val="47842"/>
            </a:schemeClr>
          </a:solidFill>
          <a:ln w="12700">
            <a:solidFill>
              <a:schemeClr val="tx1"/>
            </a:solidFill>
            <a:round/>
            <a:headEnd/>
            <a:tailEnd/>
          </a:ln>
        </p:spPr>
        <p:txBody>
          <a:bodyPr wrap="none" anchor="ctr"/>
          <a:lstStyle/>
          <a:p>
            <a:pPr algn="ctr">
              <a:buFontTx/>
              <a:buNone/>
            </a:pPr>
            <a:endParaRPr lang="de-DE"/>
          </a:p>
          <a:p>
            <a:pPr algn="ctr">
              <a:buFontTx/>
              <a:buNone/>
            </a:pPr>
            <a:r>
              <a:rPr lang="de-DE"/>
              <a:t>Aussehen</a:t>
            </a:r>
          </a:p>
          <a:p>
            <a:pPr algn="ctr">
              <a:buFontTx/>
              <a:buNone/>
            </a:pPr>
            <a:endParaRPr lang="de-DE"/>
          </a:p>
          <a:p>
            <a:pPr algn="ctr">
              <a:buFontTx/>
              <a:buNone/>
            </a:pPr>
            <a:r>
              <a:rPr lang="de-DE"/>
              <a:t>Nonverbales, </a:t>
            </a:r>
          </a:p>
          <a:p>
            <a:pPr algn="ctr">
              <a:buFontTx/>
              <a:buNone/>
            </a:pPr>
            <a:r>
              <a:rPr lang="de-DE"/>
              <a:t>paraverbales </a:t>
            </a:r>
          </a:p>
          <a:p>
            <a:pPr algn="ctr">
              <a:buFontTx/>
              <a:buNone/>
            </a:pPr>
            <a:r>
              <a:rPr lang="de-DE"/>
              <a:t>und verbales </a:t>
            </a:r>
          </a:p>
          <a:p>
            <a:pPr algn="ctr">
              <a:buFontTx/>
              <a:buNone/>
            </a:pPr>
            <a:r>
              <a:rPr lang="de-DE"/>
              <a:t>Verhalten</a:t>
            </a:r>
          </a:p>
          <a:p>
            <a:pPr algn="ctr">
              <a:buFontTx/>
              <a:buNone/>
            </a:pPr>
            <a:endParaRPr lang="de-DE"/>
          </a:p>
          <a:p>
            <a:pPr algn="ctr">
              <a:buFontTx/>
              <a:buNone/>
            </a:pPr>
            <a:r>
              <a:rPr lang="de-DE"/>
              <a:t>Verhaltens-</a:t>
            </a:r>
          </a:p>
          <a:p>
            <a:pPr algn="ctr">
              <a:buFontTx/>
              <a:buNone/>
            </a:pPr>
            <a:r>
              <a:rPr lang="de-DE"/>
              <a:t>residuen</a:t>
            </a:r>
          </a:p>
          <a:p>
            <a:pPr algn="ctr">
              <a:buFontTx/>
              <a:buNone/>
            </a:pPr>
            <a:endParaRPr lang="de-DE"/>
          </a:p>
        </p:txBody>
      </p:sp>
      <p:sp>
        <p:nvSpPr>
          <p:cNvPr id="7173" name="Text Box 14"/>
          <p:cNvSpPr txBox="1">
            <a:spLocks noChangeArrowheads="1"/>
          </p:cNvSpPr>
          <p:nvPr/>
        </p:nvSpPr>
        <p:spPr bwMode="auto">
          <a:xfrm>
            <a:off x="6230938" y="1693863"/>
            <a:ext cx="2520950" cy="4471987"/>
          </a:xfrm>
          <a:prstGeom prst="rect">
            <a:avLst/>
          </a:prstGeom>
          <a:solidFill>
            <a:schemeClr val="accent1">
              <a:alpha val="47842"/>
            </a:schemeClr>
          </a:solidFill>
          <a:ln w="12700">
            <a:solidFill>
              <a:schemeClr val="tx1"/>
            </a:solidFill>
            <a:miter lim="800000"/>
            <a:headEnd/>
            <a:tailEnd/>
          </a:ln>
        </p:spPr>
        <p:txBody>
          <a:bodyPr>
            <a:spAutoFit/>
          </a:bodyPr>
          <a:lstStyle/>
          <a:p>
            <a:pPr>
              <a:spcAft>
                <a:spcPct val="25000"/>
              </a:spcAft>
              <a:buFontTx/>
              <a:buNone/>
            </a:pPr>
            <a:r>
              <a:rPr lang="de-DE"/>
              <a:t>Andere Person (Persönlichkeitsurteile; Wahrnehmung von Emotion, Motivation und Kognition, Attributionen)</a:t>
            </a:r>
          </a:p>
          <a:p>
            <a:pPr>
              <a:spcAft>
                <a:spcPct val="25000"/>
              </a:spcAft>
              <a:buFontTx/>
              <a:buNone/>
            </a:pPr>
            <a:r>
              <a:rPr lang="de-DE"/>
              <a:t>Beziehung (Attraktion, wahrge. Ähnlichkeit, wahrg. Güte Kommunikation, Bez.zufriedenheit, Metawahrnehmungen</a:t>
            </a:r>
          </a:p>
          <a:p>
            <a:pPr>
              <a:spcAft>
                <a:spcPct val="25000"/>
              </a:spcAft>
              <a:buFontTx/>
              <a:buNone/>
            </a:pPr>
            <a:r>
              <a:rPr lang="de-DE"/>
              <a:t>Eigene Person (Selbstwahrnehmung, Eigene Emotionen)</a:t>
            </a:r>
          </a:p>
        </p:txBody>
      </p:sp>
      <p:grpSp>
        <p:nvGrpSpPr>
          <p:cNvPr id="7174" name="Group 18"/>
          <p:cNvGrpSpPr>
            <a:grpSpLocks/>
          </p:cNvGrpSpPr>
          <p:nvPr/>
        </p:nvGrpSpPr>
        <p:grpSpPr bwMode="auto">
          <a:xfrm>
            <a:off x="2233613" y="2816225"/>
            <a:ext cx="1150937" cy="1873250"/>
            <a:chOff x="1429" y="1842"/>
            <a:chExt cx="725" cy="1180"/>
          </a:xfrm>
        </p:grpSpPr>
        <p:sp>
          <p:nvSpPr>
            <p:cNvPr id="7181" name="Line 15"/>
            <p:cNvSpPr>
              <a:spLocks noChangeShapeType="1"/>
            </p:cNvSpPr>
            <p:nvPr/>
          </p:nvSpPr>
          <p:spPr bwMode="auto">
            <a:xfrm flipV="1">
              <a:off x="1429" y="1842"/>
              <a:ext cx="725" cy="499"/>
            </a:xfrm>
            <a:prstGeom prst="line">
              <a:avLst/>
            </a:prstGeom>
            <a:noFill/>
            <a:ln w="19050">
              <a:solidFill>
                <a:schemeClr val="accent2"/>
              </a:solidFill>
              <a:round/>
              <a:headEnd type="triangle" w="med" len="med"/>
              <a:tailEnd type="triangle" w="med" len="med"/>
            </a:ln>
          </p:spPr>
          <p:txBody>
            <a:bodyPr/>
            <a:lstStyle/>
            <a:p>
              <a:endParaRPr lang="de-DE"/>
            </a:p>
          </p:txBody>
        </p:sp>
        <p:sp>
          <p:nvSpPr>
            <p:cNvPr id="7182" name="Line 16"/>
            <p:cNvSpPr>
              <a:spLocks noChangeShapeType="1"/>
            </p:cNvSpPr>
            <p:nvPr/>
          </p:nvSpPr>
          <p:spPr bwMode="auto">
            <a:xfrm flipV="1">
              <a:off x="1429" y="2432"/>
              <a:ext cx="635" cy="0"/>
            </a:xfrm>
            <a:prstGeom prst="line">
              <a:avLst/>
            </a:prstGeom>
            <a:noFill/>
            <a:ln w="19050">
              <a:solidFill>
                <a:schemeClr val="accent2"/>
              </a:solidFill>
              <a:round/>
              <a:headEnd type="triangle" w="med" len="med"/>
              <a:tailEnd type="triangle" w="med" len="med"/>
            </a:ln>
          </p:spPr>
          <p:txBody>
            <a:bodyPr/>
            <a:lstStyle/>
            <a:p>
              <a:endParaRPr lang="de-DE"/>
            </a:p>
          </p:txBody>
        </p:sp>
        <p:sp>
          <p:nvSpPr>
            <p:cNvPr id="7183" name="Line 17"/>
            <p:cNvSpPr>
              <a:spLocks noChangeShapeType="1"/>
            </p:cNvSpPr>
            <p:nvPr/>
          </p:nvSpPr>
          <p:spPr bwMode="auto">
            <a:xfrm>
              <a:off x="1429" y="2544"/>
              <a:ext cx="680" cy="478"/>
            </a:xfrm>
            <a:prstGeom prst="line">
              <a:avLst/>
            </a:prstGeom>
            <a:noFill/>
            <a:ln w="19050">
              <a:solidFill>
                <a:schemeClr val="accent2"/>
              </a:solidFill>
              <a:round/>
              <a:headEnd type="triangle" w="med" len="med"/>
              <a:tailEnd type="triangle" w="med" len="med"/>
            </a:ln>
          </p:spPr>
          <p:txBody>
            <a:bodyPr/>
            <a:lstStyle/>
            <a:p>
              <a:endParaRPr lang="de-DE"/>
            </a:p>
          </p:txBody>
        </p:sp>
      </p:grpSp>
      <p:grpSp>
        <p:nvGrpSpPr>
          <p:cNvPr id="7175" name="Group 19"/>
          <p:cNvGrpSpPr>
            <a:grpSpLocks/>
          </p:cNvGrpSpPr>
          <p:nvPr/>
        </p:nvGrpSpPr>
        <p:grpSpPr bwMode="auto">
          <a:xfrm rot="10619227">
            <a:off x="5094288" y="2898775"/>
            <a:ext cx="1150937" cy="1873250"/>
            <a:chOff x="1429" y="1842"/>
            <a:chExt cx="725" cy="1180"/>
          </a:xfrm>
        </p:grpSpPr>
        <p:sp>
          <p:nvSpPr>
            <p:cNvPr id="7178" name="Line 20"/>
            <p:cNvSpPr>
              <a:spLocks noChangeShapeType="1"/>
            </p:cNvSpPr>
            <p:nvPr/>
          </p:nvSpPr>
          <p:spPr bwMode="auto">
            <a:xfrm flipV="1">
              <a:off x="1429" y="1842"/>
              <a:ext cx="725" cy="499"/>
            </a:xfrm>
            <a:prstGeom prst="line">
              <a:avLst/>
            </a:prstGeom>
            <a:noFill/>
            <a:ln w="19050">
              <a:solidFill>
                <a:schemeClr val="accent2"/>
              </a:solidFill>
              <a:round/>
              <a:headEnd type="triangle" w="med" len="med"/>
              <a:tailEnd type="triangle" w="med" len="med"/>
            </a:ln>
          </p:spPr>
          <p:txBody>
            <a:bodyPr/>
            <a:lstStyle/>
            <a:p>
              <a:endParaRPr lang="de-DE"/>
            </a:p>
          </p:txBody>
        </p:sp>
        <p:sp>
          <p:nvSpPr>
            <p:cNvPr id="7179" name="Line 21"/>
            <p:cNvSpPr>
              <a:spLocks noChangeShapeType="1"/>
            </p:cNvSpPr>
            <p:nvPr/>
          </p:nvSpPr>
          <p:spPr bwMode="auto">
            <a:xfrm flipV="1">
              <a:off x="1429" y="2432"/>
              <a:ext cx="635" cy="0"/>
            </a:xfrm>
            <a:prstGeom prst="line">
              <a:avLst/>
            </a:prstGeom>
            <a:noFill/>
            <a:ln w="19050">
              <a:solidFill>
                <a:schemeClr val="accent2"/>
              </a:solidFill>
              <a:round/>
              <a:headEnd type="triangle" w="med" len="med"/>
              <a:tailEnd type="triangle" w="med" len="med"/>
            </a:ln>
          </p:spPr>
          <p:txBody>
            <a:bodyPr/>
            <a:lstStyle/>
            <a:p>
              <a:endParaRPr lang="de-DE"/>
            </a:p>
          </p:txBody>
        </p:sp>
        <p:sp>
          <p:nvSpPr>
            <p:cNvPr id="7180" name="Line 22"/>
            <p:cNvSpPr>
              <a:spLocks noChangeShapeType="1"/>
            </p:cNvSpPr>
            <p:nvPr/>
          </p:nvSpPr>
          <p:spPr bwMode="auto">
            <a:xfrm>
              <a:off x="1429" y="2544"/>
              <a:ext cx="680" cy="478"/>
            </a:xfrm>
            <a:prstGeom prst="line">
              <a:avLst/>
            </a:prstGeom>
            <a:noFill/>
            <a:ln w="19050">
              <a:solidFill>
                <a:schemeClr val="accent2"/>
              </a:solidFill>
              <a:round/>
              <a:headEnd type="triangle" w="med" len="med"/>
              <a:tailEnd type="triangle" w="med" len="med"/>
            </a:ln>
          </p:spPr>
          <p:txBody>
            <a:bodyPr/>
            <a:lstStyle/>
            <a:p>
              <a:endParaRPr lang="de-DE"/>
            </a:p>
          </p:txBody>
        </p:sp>
      </p:grpSp>
      <p:cxnSp>
        <p:nvCxnSpPr>
          <p:cNvPr id="7176" name="AutoShape 27"/>
          <p:cNvCxnSpPr>
            <a:cxnSpLocks noChangeShapeType="1"/>
          </p:cNvCxnSpPr>
          <p:nvPr/>
        </p:nvCxnSpPr>
        <p:spPr bwMode="auto">
          <a:xfrm rot="-5400000">
            <a:off x="4064794" y="-1177131"/>
            <a:ext cx="474662" cy="6229350"/>
          </a:xfrm>
          <a:prstGeom prst="bentConnector3">
            <a:avLst>
              <a:gd name="adj1" fmla="val 146153"/>
            </a:avLst>
          </a:prstGeom>
          <a:noFill/>
          <a:ln w="19050">
            <a:solidFill>
              <a:schemeClr val="accent2"/>
            </a:solidFill>
            <a:miter lim="800000"/>
            <a:headEnd type="triangle" w="med" len="med"/>
            <a:tailEnd type="triangle" w="med" len="med"/>
          </a:ln>
        </p:spPr>
      </p:cxnSp>
      <p:sp>
        <p:nvSpPr>
          <p:cNvPr id="7177"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a:t>
            </a:r>
            <a:r>
              <a:rPr lang="de-DE" sz="1200" b="1">
                <a:solidFill>
                  <a:srgbClr val="002060"/>
                </a:solidFill>
              </a:rPr>
              <a:t>Variablen</a:t>
            </a:r>
            <a:r>
              <a:rPr lang="de-DE" sz="1200"/>
              <a:t>   Komponenten   Rahmenmodell   Anwendungen</a:t>
            </a:r>
            <a:endParaRPr lang="en-US" sz="1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de-DE" smtClean="0"/>
              <a:t>Komponenten</a:t>
            </a:r>
            <a:endParaRPr lang="en-US" smtClean="0"/>
          </a:p>
        </p:txBody>
      </p:sp>
      <p:sp>
        <p:nvSpPr>
          <p:cNvPr id="64515" name="Rectangle 3"/>
          <p:cNvSpPr>
            <a:spLocks noGrp="1" noChangeArrowheads="1"/>
          </p:cNvSpPr>
          <p:nvPr>
            <p:ph type="body" idx="1"/>
          </p:nvPr>
        </p:nvSpPr>
        <p:spPr>
          <a:xfrm>
            <a:off x="228600" y="1412875"/>
            <a:ext cx="8686800" cy="4895850"/>
          </a:xfrm>
        </p:spPr>
        <p:txBody>
          <a:bodyPr/>
          <a:lstStyle/>
          <a:p>
            <a:pPr eaLnBrk="1" hangingPunct="1">
              <a:spcBef>
                <a:spcPct val="55000"/>
              </a:spcBef>
              <a:buClr>
                <a:schemeClr val="tx1"/>
              </a:buClr>
            </a:pPr>
            <a:r>
              <a:rPr lang="de-DE" smtClean="0"/>
              <a:t>Grundidee: Signale und interpersonelle Wahrnehmungen setzen sich zwangsläufig aus unabhängigen Komponenten zusammen</a:t>
            </a:r>
            <a:endParaRPr lang="de-DE" sz="2000" smtClean="0"/>
          </a:p>
          <a:p>
            <a:pPr eaLnBrk="1" hangingPunct="1">
              <a:spcBef>
                <a:spcPct val="55000"/>
              </a:spcBef>
              <a:buClr>
                <a:schemeClr val="tx1"/>
              </a:buClr>
            </a:pPr>
            <a:r>
              <a:rPr lang="de-DE" smtClean="0"/>
              <a:t>Social Relations Model </a:t>
            </a:r>
            <a:r>
              <a:rPr lang="de-DE" sz="2000" smtClean="0"/>
              <a:t>(Kenny, 1994)</a:t>
            </a:r>
          </a:p>
          <a:p>
            <a:pPr lvl="1" eaLnBrk="1" hangingPunct="1">
              <a:spcBef>
                <a:spcPct val="55000"/>
              </a:spcBef>
              <a:buClr>
                <a:schemeClr val="tx1"/>
              </a:buClr>
            </a:pPr>
            <a:r>
              <a:rPr lang="de-DE" smtClean="0"/>
              <a:t>Interpersonelle Wahrnehmung = Beurteiler (Perceiver) + Beurteilter (Target) + Beurteiler x Beurteilter (Relationship)</a:t>
            </a:r>
          </a:p>
          <a:p>
            <a:pPr lvl="1" eaLnBrk="1" hangingPunct="1">
              <a:spcBef>
                <a:spcPct val="55000"/>
              </a:spcBef>
              <a:buClr>
                <a:schemeClr val="tx1"/>
              </a:buClr>
            </a:pPr>
            <a:r>
              <a:rPr lang="de-DE" smtClean="0"/>
              <a:t>Soziales Verhalten = Akteur (Actor) + Partner (Partner) + Akteur x Partner (Relationship)</a:t>
            </a:r>
          </a:p>
        </p:txBody>
      </p:sp>
      <p:sp>
        <p:nvSpPr>
          <p:cNvPr id="8196"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de-DE" smtClean="0"/>
              <a:t>Komponenten</a:t>
            </a:r>
            <a:endParaRPr lang="en-US" smtClean="0"/>
          </a:p>
        </p:txBody>
      </p:sp>
      <p:sp>
        <p:nvSpPr>
          <p:cNvPr id="197635" name="Rectangle 3"/>
          <p:cNvSpPr>
            <a:spLocks noGrp="1" noChangeArrowheads="1"/>
          </p:cNvSpPr>
          <p:nvPr>
            <p:ph type="body" idx="1"/>
          </p:nvPr>
        </p:nvSpPr>
        <p:spPr>
          <a:xfrm>
            <a:off x="228600" y="1428750"/>
            <a:ext cx="8686800" cy="4724400"/>
          </a:xfrm>
        </p:spPr>
        <p:txBody>
          <a:bodyPr/>
          <a:lstStyle/>
          <a:p>
            <a:pPr eaLnBrk="1" hangingPunct="1">
              <a:spcBef>
                <a:spcPct val="55000"/>
              </a:spcBef>
              <a:buClr>
                <a:schemeClr val="tx1"/>
              </a:buClr>
            </a:pPr>
            <a:r>
              <a:rPr lang="de-DE" dirty="0" smtClean="0"/>
              <a:t>in realen sozialen Situationen sind Signale und interpersonelle Wahrnehmungen abhängig von</a:t>
            </a:r>
          </a:p>
          <a:p>
            <a:pPr lvl="1" eaLnBrk="1" hangingPunct="1">
              <a:spcBef>
                <a:spcPct val="55000"/>
              </a:spcBef>
              <a:buClr>
                <a:schemeClr val="tx1"/>
              </a:buClr>
            </a:pPr>
            <a:r>
              <a:rPr lang="de-DE" dirty="0" smtClean="0"/>
              <a:t>der agierenden Person (</a:t>
            </a:r>
            <a:r>
              <a:rPr lang="de-DE" dirty="0" err="1" smtClean="0"/>
              <a:t>Actor</a:t>
            </a:r>
            <a:r>
              <a:rPr lang="de-DE" dirty="0" smtClean="0"/>
              <a:t>) bzw. der wahrnehmenden Person (</a:t>
            </a:r>
            <a:r>
              <a:rPr lang="de-DE" dirty="0" err="1" smtClean="0"/>
              <a:t>Perceiver</a:t>
            </a:r>
            <a:r>
              <a:rPr lang="de-DE" dirty="0" smtClean="0"/>
              <a:t>)</a:t>
            </a:r>
          </a:p>
          <a:p>
            <a:pPr lvl="1" eaLnBrk="1" hangingPunct="1">
              <a:spcBef>
                <a:spcPct val="55000"/>
              </a:spcBef>
              <a:buClr>
                <a:schemeClr val="tx1"/>
              </a:buClr>
            </a:pPr>
            <a:r>
              <a:rPr lang="de-DE" dirty="0" smtClean="0"/>
              <a:t>der Person, gegenüber der agiert wird (Partner) bzw. die wahrgenommen wird (Target)</a:t>
            </a:r>
          </a:p>
          <a:p>
            <a:pPr lvl="1" eaLnBrk="1" hangingPunct="1">
              <a:spcBef>
                <a:spcPct val="55000"/>
              </a:spcBef>
              <a:buClr>
                <a:schemeClr val="tx1"/>
              </a:buClr>
            </a:pPr>
            <a:r>
              <a:rPr lang="de-DE" dirty="0" smtClean="0"/>
              <a:t>der spezifischen Relation zwischen </a:t>
            </a:r>
            <a:r>
              <a:rPr lang="de-DE" dirty="0" err="1" smtClean="0"/>
              <a:t>Actor</a:t>
            </a:r>
            <a:r>
              <a:rPr lang="de-DE" dirty="0" smtClean="0"/>
              <a:t>/</a:t>
            </a:r>
            <a:r>
              <a:rPr lang="de-DE" dirty="0" err="1" smtClean="0"/>
              <a:t>Perceiver</a:t>
            </a:r>
            <a:r>
              <a:rPr lang="de-DE" dirty="0" smtClean="0"/>
              <a:t> und Partner/Target (</a:t>
            </a:r>
            <a:r>
              <a:rPr lang="de-DE" dirty="0" err="1" smtClean="0"/>
              <a:t>Relationship</a:t>
            </a:r>
            <a:r>
              <a:rPr lang="de-DE" dirty="0" smtClean="0"/>
              <a:t>)</a:t>
            </a:r>
          </a:p>
          <a:p>
            <a:pPr lvl="1" eaLnBrk="1" hangingPunct="1">
              <a:spcBef>
                <a:spcPct val="55000"/>
              </a:spcBef>
              <a:buClr>
                <a:schemeClr val="tx1"/>
              </a:buClr>
              <a:buFontTx/>
              <a:buNone/>
            </a:pPr>
            <a:endParaRPr lang="de-DE" dirty="0" smtClean="0"/>
          </a:p>
          <a:p>
            <a:pPr lvl="1" eaLnBrk="1" hangingPunct="1">
              <a:spcBef>
                <a:spcPct val="55000"/>
              </a:spcBef>
              <a:buClr>
                <a:schemeClr val="tx1"/>
              </a:buClr>
              <a:buFontTx/>
              <a:buNone/>
            </a:pPr>
            <a:endParaRPr lang="de-DE" dirty="0" smtClean="0"/>
          </a:p>
          <a:p>
            <a:pPr eaLnBrk="1" hangingPunct="1">
              <a:spcBef>
                <a:spcPct val="0"/>
              </a:spcBef>
              <a:buClr>
                <a:schemeClr val="tx1"/>
              </a:buClr>
            </a:pPr>
            <a:r>
              <a:rPr lang="de-DE" sz="2000" i="1" dirty="0" smtClean="0"/>
              <a:t>siehe Präsentation zu Persönlichkeit und Verhaltensvorhersage</a:t>
            </a:r>
          </a:p>
          <a:p>
            <a:pPr eaLnBrk="1" hangingPunct="1">
              <a:spcBef>
                <a:spcPct val="0"/>
              </a:spcBef>
              <a:buClr>
                <a:schemeClr val="tx1"/>
              </a:buClr>
            </a:pPr>
            <a:r>
              <a:rPr lang="de-DE" sz="2000" i="1" dirty="0" smtClean="0"/>
              <a:t>siehe zweite Präsentation: Vertiefung PERSOC-Analysen</a:t>
            </a:r>
          </a:p>
        </p:txBody>
      </p:sp>
      <p:sp>
        <p:nvSpPr>
          <p:cNvPr id="9220"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76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76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763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76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de-DE" smtClean="0"/>
              <a:t>Komponenten</a:t>
            </a:r>
            <a:endParaRPr lang="en-US" smtClean="0"/>
          </a:p>
        </p:txBody>
      </p:sp>
      <p:graphicFrame>
        <p:nvGraphicFramePr>
          <p:cNvPr id="62563" name="Group 99"/>
          <p:cNvGraphicFramePr>
            <a:graphicFrameLocks noGrp="1"/>
          </p:cNvGraphicFramePr>
          <p:nvPr>
            <p:ph idx="1"/>
          </p:nvPr>
        </p:nvGraphicFramePr>
        <p:xfrm>
          <a:off x="900113" y="1458913"/>
          <a:ext cx="7343775" cy="4562477"/>
        </p:xfrm>
        <a:graphic>
          <a:graphicData uri="http://schemas.openxmlformats.org/drawingml/2006/table">
            <a:tbl>
              <a:tblPr/>
              <a:tblGrid>
                <a:gridCol w="1511300"/>
                <a:gridCol w="955675"/>
                <a:gridCol w="989012"/>
                <a:gridCol w="936625"/>
                <a:gridCol w="936625"/>
                <a:gridCol w="1006475"/>
                <a:gridCol w="1008063"/>
              </a:tblGrid>
              <a:tr h="549275">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Partner / Target 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rgbClr val="000000"/>
                          </a:solidFill>
                          <a:effectLst/>
                          <a:latin typeface="Arial" charset="0"/>
                        </a:rPr>
                        <a:t> </a:t>
                      </a:r>
                      <a:r>
                        <a:rPr kumimoji="0" lang="de-DE" sz="2000" b="0" i="0" u="none" strike="noStrike" cap="none" normalizeH="0" baseline="0" smtClean="0">
                          <a:ln>
                            <a:noFill/>
                          </a:ln>
                          <a:solidFill>
                            <a:srgbClr val="000000"/>
                          </a:solidFill>
                          <a:effectLst/>
                          <a:latin typeface="Arial" charset="0"/>
                        </a:rPr>
                        <a:t>Actor / Perceiver  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smtClean="0">
                          <a:ln>
                            <a:noFill/>
                          </a:ln>
                          <a:solidFill>
                            <a:srgbClr val="000000"/>
                          </a:solidFill>
                          <a:effectLst/>
                          <a:latin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62554" name="Text Box 90"/>
          <p:cNvSpPr txBox="1">
            <a:spLocks noChangeArrowheads="1"/>
          </p:cNvSpPr>
          <p:nvPr/>
        </p:nvSpPr>
        <p:spPr bwMode="auto">
          <a:xfrm>
            <a:off x="4932363" y="2781300"/>
            <a:ext cx="3743325" cy="2678113"/>
          </a:xfrm>
          <a:prstGeom prst="rect">
            <a:avLst/>
          </a:prstGeom>
          <a:solidFill>
            <a:schemeClr val="bg1"/>
          </a:solidFill>
          <a:ln w="19050">
            <a:solidFill>
              <a:schemeClr val="accent2"/>
            </a:solidFill>
            <a:miter lim="800000"/>
            <a:headEnd/>
            <a:tailEnd/>
          </a:ln>
        </p:spPr>
        <p:txBody>
          <a:bodyPr>
            <a:spAutoFit/>
          </a:bodyPr>
          <a:lstStyle/>
          <a:p>
            <a:pPr algn="ctr">
              <a:spcBef>
                <a:spcPct val="50000"/>
              </a:spcBef>
              <a:buFontTx/>
              <a:buNone/>
            </a:pPr>
            <a:r>
              <a:rPr lang="de-DE" sz="2400">
                <a:solidFill>
                  <a:schemeClr val="accent2"/>
                </a:solidFill>
                <a:cs typeface="Arial" charset="0"/>
              </a:rPr>
              <a:t>z.B.</a:t>
            </a:r>
          </a:p>
          <a:p>
            <a:pPr algn="ctr">
              <a:spcBef>
                <a:spcPct val="50000"/>
              </a:spcBef>
              <a:buFontTx/>
              <a:buNone/>
            </a:pPr>
            <a:r>
              <a:rPr lang="de-DE" sz="2400">
                <a:solidFill>
                  <a:schemeClr val="accent2"/>
                </a:solidFill>
                <a:cs typeface="Arial" charset="0"/>
              </a:rPr>
              <a:t>Aggressionsverhalten</a:t>
            </a:r>
          </a:p>
          <a:p>
            <a:pPr algn="ctr">
              <a:spcBef>
                <a:spcPct val="50000"/>
              </a:spcBef>
              <a:buFontTx/>
              <a:buNone/>
            </a:pPr>
            <a:r>
              <a:rPr lang="de-DE" sz="2400">
                <a:solidFill>
                  <a:schemeClr val="accent2"/>
                </a:solidFill>
                <a:cs typeface="Arial" charset="0"/>
              </a:rPr>
              <a:t>Sympathieurteile</a:t>
            </a:r>
          </a:p>
          <a:p>
            <a:pPr algn="ctr">
              <a:spcBef>
                <a:spcPct val="50000"/>
              </a:spcBef>
              <a:buFontTx/>
              <a:buNone/>
            </a:pPr>
            <a:r>
              <a:rPr lang="de-DE" sz="2400">
                <a:solidFill>
                  <a:schemeClr val="accent2"/>
                </a:solidFill>
                <a:cs typeface="Arial" charset="0"/>
              </a:rPr>
              <a:t>Beurteilung Beziehungszufriedenheit</a:t>
            </a:r>
          </a:p>
          <a:p>
            <a:pPr algn="ctr">
              <a:spcBef>
                <a:spcPct val="50000"/>
              </a:spcBef>
              <a:buFontTx/>
              <a:buNone/>
            </a:pPr>
            <a:endParaRPr lang="de-DE" sz="800">
              <a:solidFill>
                <a:schemeClr val="accent2"/>
              </a:solidFill>
              <a:cs typeface="Arial" charset="0"/>
            </a:endParaRPr>
          </a:p>
        </p:txBody>
      </p:sp>
      <p:sp>
        <p:nvSpPr>
          <p:cNvPr id="10312" name="Text Box 4"/>
          <p:cNvSpPr txBox="1">
            <a:spLocks noChangeArrowheads="1"/>
          </p:cNvSpPr>
          <p:nvPr/>
        </p:nvSpPr>
        <p:spPr bwMode="auto">
          <a:xfrm>
            <a:off x="631825" y="6450013"/>
            <a:ext cx="8001000" cy="203200"/>
          </a:xfrm>
          <a:prstGeom prst="rect">
            <a:avLst/>
          </a:prstGeom>
          <a:noFill/>
          <a:ln w="9525">
            <a:noFill/>
            <a:miter lim="800000"/>
            <a:headEnd/>
            <a:tailEnd/>
          </a:ln>
        </p:spPr>
        <p:txBody>
          <a:bodyPr lIns="9144" tIns="9144" rIns="9144" bIns="9144">
            <a:spAutoFit/>
          </a:bodyPr>
          <a:lstStyle/>
          <a:p>
            <a:pPr>
              <a:spcBef>
                <a:spcPct val="50000"/>
              </a:spcBef>
              <a:buFontTx/>
              <a:buNone/>
            </a:pPr>
            <a:r>
              <a:rPr lang="de-DE" sz="1200"/>
              <a:t>Persönlichkeit und soziale Beziehungen:   Bedeutung   Variablen   </a:t>
            </a:r>
            <a:r>
              <a:rPr lang="de-DE" sz="1200" b="1">
                <a:solidFill>
                  <a:srgbClr val="002060"/>
                </a:solidFill>
              </a:rPr>
              <a:t>Komponenten</a:t>
            </a:r>
            <a:r>
              <a:rPr lang="de-DE" sz="1200"/>
              <a:t>   Rahmenmodell   Anwendungen</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5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54" grpId="0" animBg="1"/>
    </p:bldLst>
  </p:timing>
</p:sld>
</file>

<file path=ppt/theme/theme1.xml><?xml version="1.0" encoding="utf-8"?>
<a:theme xmlns:a="http://schemas.openxmlformats.org/drawingml/2006/main" name="Standarddesign">
  <a:themeElements>
    <a:clrScheme name="">
      <a:dk1>
        <a:srgbClr val="000000"/>
      </a:dk1>
      <a:lt1>
        <a:srgbClr val="F7F4E7"/>
      </a:lt1>
      <a:dk2>
        <a:srgbClr val="000000"/>
      </a:dk2>
      <a:lt2>
        <a:srgbClr val="808080"/>
      </a:lt2>
      <a:accent1>
        <a:srgbClr val="ACD4D3"/>
      </a:accent1>
      <a:accent2>
        <a:srgbClr val="000066"/>
      </a:accent2>
      <a:accent3>
        <a:srgbClr val="FAF8F1"/>
      </a:accent3>
      <a:accent4>
        <a:srgbClr val="000000"/>
      </a:accent4>
      <a:accent5>
        <a:srgbClr val="D2E6E6"/>
      </a:accent5>
      <a:accent6>
        <a:srgbClr val="00005C"/>
      </a:accent6>
      <a:hlink>
        <a:srgbClr val="0033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4350</Words>
  <Application>Microsoft Office PowerPoint</Application>
  <PresentationFormat>Bildschirmpräsentation (4:3)</PresentationFormat>
  <Paragraphs>1288</Paragraphs>
  <Slides>42</Slides>
  <Notes>24</Notes>
  <HiddenSlides>0</HiddenSlides>
  <MMClips>0</MMClips>
  <ScaleCrop>false</ScaleCrop>
  <HeadingPairs>
    <vt:vector size="4" baseType="variant">
      <vt:variant>
        <vt:lpstr>Design</vt:lpstr>
      </vt:variant>
      <vt:variant>
        <vt:i4>1</vt:i4>
      </vt:variant>
      <vt:variant>
        <vt:lpstr>Folientitel</vt:lpstr>
      </vt:variant>
      <vt:variant>
        <vt:i4>42</vt:i4>
      </vt:variant>
    </vt:vector>
  </HeadingPairs>
  <TitlesOfParts>
    <vt:vector size="43" baseType="lpstr">
      <vt:lpstr>Standarddesign</vt:lpstr>
      <vt:lpstr>Persönlichkeit und soziale Beziehungen PERSOC-Grundkonzepte</vt:lpstr>
      <vt:lpstr>Gliederung</vt:lpstr>
      <vt:lpstr>Bedeutung</vt:lpstr>
      <vt:lpstr>Variablen</vt:lpstr>
      <vt:lpstr>Variablen</vt:lpstr>
      <vt:lpstr>Folie 6</vt:lpstr>
      <vt:lpstr>Komponenten</vt:lpstr>
      <vt:lpstr>Komponenten</vt:lpstr>
      <vt:lpstr>Komponenten</vt:lpstr>
      <vt:lpstr>Komponenten</vt:lpstr>
      <vt:lpstr>Komponenten</vt:lpstr>
      <vt:lpstr>Komponenten</vt:lpstr>
      <vt:lpstr>Komponenten</vt:lpstr>
      <vt:lpstr>Komponenten</vt:lpstr>
      <vt:lpstr>Komponenten</vt:lpstr>
      <vt:lpstr>Komponenten</vt:lpstr>
      <vt:lpstr>Komponenten</vt:lpstr>
      <vt:lpstr>Komponenten</vt:lpstr>
      <vt:lpstr>Komponenten</vt:lpstr>
      <vt:lpstr>Komponenten</vt:lpstr>
      <vt:lpstr>Komponenten</vt:lpstr>
      <vt:lpstr>Komponenten</vt:lpstr>
      <vt:lpstr>Komponenten</vt:lpstr>
      <vt:lpstr>Komponenten</vt:lpstr>
      <vt:lpstr>Komponenten</vt:lpstr>
      <vt:lpstr>Folie 26</vt:lpstr>
      <vt:lpstr>Folie 27</vt:lpstr>
      <vt:lpstr>Folie 28</vt:lpstr>
      <vt:lpstr>Folie 29</vt:lpstr>
      <vt:lpstr>Folie 30</vt:lpstr>
      <vt:lpstr>Folie 31</vt:lpstr>
      <vt:lpstr>Modell</vt:lpstr>
      <vt:lpstr>Folie 33</vt:lpstr>
      <vt:lpstr>Modell</vt:lpstr>
      <vt:lpstr>Folie 35</vt:lpstr>
      <vt:lpstr>Folie 36</vt:lpstr>
      <vt:lpstr>Folie 37</vt:lpstr>
      <vt:lpstr>Folie 38</vt:lpstr>
      <vt:lpstr>Folie 39</vt:lpstr>
      <vt:lpstr>Beispiele für weitere Anwendungen</vt:lpstr>
      <vt:lpstr>Anwendungen – Übung </vt:lpstr>
      <vt:lpstr>Vielen Dank!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ist psychologische Diagnostik?</dc:title>
  <dc:creator>Back, Dr. Mitja</dc:creator>
  <cp:lastModifiedBy>Back</cp:lastModifiedBy>
  <cp:revision>351</cp:revision>
  <dcterms:created xsi:type="dcterms:W3CDTF">2006-04-02T10:09:05Z</dcterms:created>
  <dcterms:modified xsi:type="dcterms:W3CDTF">2009-09-18T15:48:41Z</dcterms:modified>
</cp:coreProperties>
</file>